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62" r:id="rId3"/>
    <p:sldId id="263" r:id="rId4"/>
    <p:sldId id="264" r:id="rId5"/>
    <p:sldId id="320" r:id="rId6"/>
    <p:sldId id="347" r:id="rId7"/>
    <p:sldId id="331" r:id="rId8"/>
    <p:sldId id="282" r:id="rId9"/>
    <p:sldId id="267" r:id="rId10"/>
    <p:sldId id="333" r:id="rId11"/>
    <p:sldId id="268" r:id="rId12"/>
    <p:sldId id="269" r:id="rId13"/>
    <p:sldId id="339" r:id="rId14"/>
    <p:sldId id="270" r:id="rId15"/>
    <p:sldId id="271" r:id="rId16"/>
    <p:sldId id="334" r:id="rId17"/>
    <p:sldId id="340" r:id="rId18"/>
    <p:sldId id="323" r:id="rId19"/>
    <p:sldId id="348" r:id="rId20"/>
    <p:sldId id="325" r:id="rId21"/>
    <p:sldId id="274" r:id="rId22"/>
    <p:sldId id="275" r:id="rId23"/>
    <p:sldId id="329" r:id="rId24"/>
    <p:sldId id="277" r:id="rId25"/>
    <p:sldId id="349" r:id="rId26"/>
    <p:sldId id="342" r:id="rId27"/>
    <p:sldId id="350" r:id="rId28"/>
    <p:sldId id="351" r:id="rId29"/>
    <p:sldId id="281" r:id="rId30"/>
    <p:sldId id="31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6666"/>
    <a:srgbClr val="FFCCCC"/>
    <a:srgbClr val="2A9028"/>
    <a:srgbClr val="FFCCFF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98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4198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67070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4211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qYtlxMmlWw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iqYtlxMmlWw?feature=oembed" TargetMode="Externa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9.wdp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kiss7.tistory.com/668" TargetMode="External"/><Relationship Id="rId5" Type="http://schemas.openxmlformats.org/officeDocument/2006/relationships/image" Target="../media/image29.jpeg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muB4_LNZ2Rk?feature=oembed" TargetMode="External"/><Relationship Id="rId6" Type="http://schemas.openxmlformats.org/officeDocument/2006/relationships/hyperlink" Target="https://www.youtube.com/watch?v=muB4_LNZ2Rk&amp;t=12s" TargetMode="External"/><Relationship Id="rId5" Type="http://schemas.microsoft.com/office/2007/relationships/hdphoto" Target="../media/hdphoto11.wdp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UbolRahD-0?feature=oembed" TargetMode="External"/><Relationship Id="rId6" Type="http://schemas.openxmlformats.org/officeDocument/2006/relationships/hyperlink" Target="https://www.youtube.com/watch?v=uUbolRahD-0" TargetMode="External"/><Relationship Id="rId5" Type="http://schemas.microsoft.com/office/2007/relationships/hdphoto" Target="../media/hdphoto11.wdp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UbolRahD-0?feature=oembed" TargetMode="External"/><Relationship Id="rId6" Type="http://schemas.openxmlformats.org/officeDocument/2006/relationships/image" Target="../media/image31.jpeg"/><Relationship Id="rId5" Type="http://schemas.microsoft.com/office/2007/relationships/hdphoto" Target="../media/hdphoto11.wdp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uB4_LNZ2Rk&amp;t=12s" TargetMode="External"/><Relationship Id="rId3" Type="http://schemas.openxmlformats.org/officeDocument/2006/relationships/hyperlink" Target="https://www.vecteezy.com/vector-art/462266-world-landmarks-set" TargetMode="External"/><Relationship Id="rId7" Type="http://schemas.openxmlformats.org/officeDocument/2006/relationships/hyperlink" Target="https://kiss7.tistory.com/668" TargetMode="External"/><Relationship Id="rId2" Type="http://schemas.openxmlformats.org/officeDocument/2006/relationships/hyperlink" Target="http://clipart-library.com/teacher-speaking-cliparts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ko.wikipedia.org/" TargetMode="External"/><Relationship Id="rId11" Type="http://schemas.openxmlformats.org/officeDocument/2006/relationships/hyperlink" Target="https://www.uihere.com/free-cliparts/question-mark-emoticon-clip-art-silly-question-cliparts-1429704" TargetMode="External"/><Relationship Id="rId5" Type="http://schemas.openxmlformats.org/officeDocument/2006/relationships/hyperlink" Target="https://www.cleanpng.com/free/weekly-memo-cliparts.html" TargetMode="External"/><Relationship Id="rId10" Type="http://schemas.openxmlformats.org/officeDocument/2006/relationships/hyperlink" Target="http://clipart-library.com/writing-book-cliparts.html" TargetMode="External"/><Relationship Id="rId4" Type="http://schemas.openxmlformats.org/officeDocument/2006/relationships/hyperlink" Target="https://www.pinterest.co.kr/pin/341851427957502087/" TargetMode="External"/><Relationship Id="rId9" Type="http://schemas.openxmlformats.org/officeDocument/2006/relationships/hyperlink" Target="https://www.youtube.com/watch?v=uUbolRahD-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6.wdp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327486-99DC-4512-8B77-1A53846182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99" t="14074" r="20250" b="21841"/>
          <a:stretch/>
        </p:blipFill>
        <p:spPr>
          <a:xfrm>
            <a:off x="111761" y="50800"/>
            <a:ext cx="11958320" cy="60553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98933" y="5820973"/>
            <a:ext cx="4471148" cy="8865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D1D298A-FB44-4A0B-8F38-903B039BE335}"/>
              </a:ext>
            </a:extLst>
          </p:cNvPr>
          <p:cNvCxnSpPr>
            <a:cxnSpLocks/>
          </p:cNvCxnSpPr>
          <p:nvPr/>
        </p:nvCxnSpPr>
        <p:spPr>
          <a:xfrm>
            <a:off x="2357120" y="620760"/>
            <a:ext cx="2357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477C23-28CD-4440-9AEB-538E7F3CED8B}"/>
              </a:ext>
            </a:extLst>
          </p:cNvPr>
          <p:cNvCxnSpPr>
            <a:cxnSpLocks/>
          </p:cNvCxnSpPr>
          <p:nvPr/>
        </p:nvCxnSpPr>
        <p:spPr>
          <a:xfrm>
            <a:off x="3230880" y="3109960"/>
            <a:ext cx="23774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686D033-261D-40E5-BB79-46A875FAAD04}"/>
              </a:ext>
            </a:extLst>
          </p:cNvPr>
          <p:cNvSpPr/>
          <p:nvPr/>
        </p:nvSpPr>
        <p:spPr>
          <a:xfrm>
            <a:off x="2695987" y="1872632"/>
            <a:ext cx="6789867" cy="19842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대화 주요 부분 </a:t>
            </a:r>
            <a:endParaRPr lang="en-US" altLang="ko-KR" sz="4800" b="1" dirty="0"/>
          </a:p>
          <a:p>
            <a:pPr algn="ctr"/>
            <a:r>
              <a:rPr lang="ko-KR" altLang="en-US" sz="4800" b="1" dirty="0"/>
              <a:t>상세 읽기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므로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831271" y="4394272"/>
            <a:ext cx="12192001" cy="1581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한국은 바다가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가까우므로</a:t>
            </a:r>
            <a:r>
              <a:rPr lang="ko-KR" altLang="en-US" sz="3600" b="1" dirty="0">
                <a:latin typeface="+mn-ea"/>
              </a:rPr>
              <a:t> 신선한 해산물 요리를 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쉽게 먹을 수 있다</a:t>
            </a:r>
            <a:r>
              <a:rPr lang="en-US" altLang="ko-KR" sz="36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38621" y="2160352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해양 진출이 유리할 것 같아요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38620" y="984568"/>
            <a:ext cx="874761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한국은 삼면이 바다로 둘러싸여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그래서 여러 유리한 점이 있을 텐데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어떤 걸까요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38621" y="2795268"/>
            <a:ext cx="807003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맞아요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삼면이 바다로 둘러싸여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있으므로</a:t>
            </a:r>
            <a:r>
              <a:rPr lang="ko-KR" altLang="en-US" sz="3000" dirty="0">
                <a:latin typeface="+mn-ea"/>
              </a:rPr>
              <a:t> 해양 진출이 유리해요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E8FAAA-C871-4359-8B7B-ADEE0D9B9813}"/>
              </a:ext>
            </a:extLst>
          </p:cNvPr>
          <p:cNvGrpSpPr/>
          <p:nvPr/>
        </p:nvGrpSpPr>
        <p:grpSpPr>
          <a:xfrm>
            <a:off x="9147280" y="882141"/>
            <a:ext cx="2773831" cy="3151072"/>
            <a:chOff x="8740143" y="21739"/>
            <a:chExt cx="2773831" cy="3151072"/>
          </a:xfrm>
        </p:grpSpPr>
        <p:pic>
          <p:nvPicPr>
            <p:cNvPr id="13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7D6839B9-218A-4C4D-A363-8661E670A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9A98D3-F823-4B59-8EB9-B7233F935A35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886586"/>
            <a:ext cx="12191999" cy="1757541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in the first clause to provide the cause, reason, or basis of the</a:t>
            </a:r>
          </a:p>
          <a:p>
            <a:r>
              <a:rPr lang="en-US" sz="2400" dirty="0"/>
              <a:t>  content in the main clause. The sentence cannot be made to command or request. </a:t>
            </a:r>
          </a:p>
          <a:p>
            <a:r>
              <a:rPr lang="en-US" sz="2400" dirty="0"/>
              <a:t>  Mainly used in formal or written format. 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608512" y="2803983"/>
            <a:ext cx="1220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성적이 </a:t>
            </a:r>
            <a:r>
              <a:rPr lang="ko-KR" altLang="en-US" sz="3000" b="1" dirty="0">
                <a:solidFill>
                  <a:srgbClr val="FF0000"/>
                </a:solidFill>
              </a:rPr>
              <a:t>우수하므로</a:t>
            </a:r>
            <a:r>
              <a:rPr lang="ko-KR" altLang="en-US" sz="3000" dirty="0"/>
              <a:t> 이 상장을 드립니다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608512" y="3783723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한국은 삼면이 바다로 둘러싸여 </a:t>
            </a:r>
            <a:r>
              <a:rPr lang="ko-KR" altLang="en-US" sz="3000" b="1" dirty="0">
                <a:solidFill>
                  <a:srgbClr val="FF0000"/>
                </a:solidFill>
              </a:rPr>
              <a:t>있으므로</a:t>
            </a:r>
            <a:r>
              <a:rPr lang="ko-KR" altLang="en-US" sz="3000" dirty="0"/>
              <a:t> 해양 진출이 유리하다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608512" y="4763462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한국과 일본은 위도가 </a:t>
            </a:r>
            <a:r>
              <a:rPr lang="ko-KR" altLang="en-US" sz="3000" b="1" dirty="0">
                <a:solidFill>
                  <a:srgbClr val="FF0000"/>
                </a:solidFill>
              </a:rPr>
              <a:t>비슷하므로</a:t>
            </a:r>
            <a:r>
              <a:rPr lang="ko-KR" altLang="en-US" sz="3000" dirty="0"/>
              <a:t> 날씨나 기후가 비슷할 수 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-50799"/>
            <a:ext cx="3034337" cy="11277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77470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45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8F3D377-959F-4B55-9745-8946A66764B3}"/>
              </a:ext>
            </a:extLst>
          </p:cNvPr>
          <p:cNvSpPr/>
          <p:nvPr/>
        </p:nvSpPr>
        <p:spPr>
          <a:xfrm>
            <a:off x="608512" y="173267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므로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AE0DBA4-64D4-4500-813B-9CA74B090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B7A479-7285-4DE0-99AE-79C78463CDF2}"/>
              </a:ext>
            </a:extLst>
          </p:cNvPr>
          <p:cNvSpPr/>
          <p:nvPr/>
        </p:nvSpPr>
        <p:spPr>
          <a:xfrm>
            <a:off x="601299" y="225151"/>
            <a:ext cx="1098940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므로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B8A1E5AC-C96C-42DF-9B0D-200E14C2F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58613"/>
              </p:ext>
            </p:extLst>
          </p:nvPr>
        </p:nvGraphicFramePr>
        <p:xfrm>
          <a:off x="0" y="1044786"/>
          <a:ext cx="12192000" cy="262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1011658076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788699386"/>
                    </a:ext>
                  </a:extLst>
                </a:gridCol>
                <a:gridCol w="4439920">
                  <a:extLst>
                    <a:ext uri="{9D8B030D-6E8A-4147-A177-3AD203B41FA5}">
                      <a16:colId xmlns:a16="http://schemas.microsoft.com/office/drawing/2014/main" val="3382879133"/>
                    </a:ext>
                  </a:extLst>
                </a:gridCol>
                <a:gridCol w="4439920">
                  <a:extLst>
                    <a:ext uri="{9D8B030D-6E8A-4147-A177-3AD203B41FA5}">
                      <a16:colId xmlns:a16="http://schemas.microsoft.com/office/drawing/2014/main" val="3589227642"/>
                    </a:ext>
                  </a:extLst>
                </a:gridCol>
              </a:tblGrid>
              <a:tr h="56049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받침 </a:t>
                      </a:r>
                      <a:r>
                        <a:rPr lang="en-US" altLang="ko-KR" sz="4000" dirty="0"/>
                        <a:t>O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+ -</a:t>
                      </a:r>
                      <a:r>
                        <a:rPr lang="ko-KR" altLang="en-US" sz="4000" dirty="0"/>
                        <a:t>으므로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좋으므로</a:t>
                      </a:r>
                      <a:endParaRPr lang="en-US" altLang="ko-KR" sz="4000" dirty="0"/>
                    </a:p>
                    <a:p>
                      <a:pPr algn="ctr"/>
                      <a:r>
                        <a:rPr lang="ko-KR" altLang="en-US" sz="4000" dirty="0"/>
                        <a:t>먹으므로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3933883"/>
                  </a:ext>
                </a:extLst>
              </a:tr>
              <a:tr h="56049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받침 </a:t>
                      </a:r>
                      <a:r>
                        <a:rPr lang="en-US" altLang="ko-KR" sz="4000" dirty="0"/>
                        <a:t>X</a:t>
                      </a:r>
                    </a:p>
                    <a:p>
                      <a:pPr algn="ctr"/>
                      <a:r>
                        <a:rPr lang="ko-KR" altLang="en-US" sz="4000" dirty="0"/>
                        <a:t>ㄹ받침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+ -</a:t>
                      </a:r>
                      <a:r>
                        <a:rPr lang="ko-KR" altLang="en-US" sz="4000" dirty="0"/>
                        <a:t>므로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크므로</a:t>
                      </a:r>
                      <a:endParaRPr lang="en-US" altLang="ko-KR" sz="4000" dirty="0"/>
                    </a:p>
                    <a:p>
                      <a:pPr algn="ctr"/>
                      <a:r>
                        <a:rPr lang="ko-KR" altLang="en-US" sz="4000" dirty="0" err="1"/>
                        <a:t>만들므로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419822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8EC8317B-2DB4-4C17-B36C-5E1B312B61F2}"/>
              </a:ext>
            </a:extLst>
          </p:cNvPr>
          <p:cNvSpPr/>
          <p:nvPr/>
        </p:nvSpPr>
        <p:spPr>
          <a:xfrm>
            <a:off x="1981200" y="4009257"/>
            <a:ext cx="8229600" cy="18304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동사와 형용사 구분 없이 똑같이 변해요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72485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로 볼 때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599089" y="4368054"/>
            <a:ext cx="11592911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문자의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과학성으로 볼 때 </a:t>
            </a:r>
            <a:r>
              <a:rPr lang="ko-KR" altLang="en-US" sz="3600" b="1" dirty="0">
                <a:latin typeface="+mn-ea"/>
              </a:rPr>
              <a:t>한글은 세계 최고라고 할 수 있어요</a:t>
            </a:r>
            <a:r>
              <a:rPr lang="en-US" altLang="ko-KR" sz="3600" b="1" dirty="0">
                <a:latin typeface="+mn-ea"/>
              </a:rPr>
              <a:t>. 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4908332" y="1573930"/>
            <a:ext cx="668457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한국어는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사용자 수로 볼 때 </a:t>
            </a:r>
            <a:r>
              <a:rPr lang="ko-KR" altLang="en-US" sz="3000" dirty="0">
                <a:latin typeface="+mn-ea"/>
              </a:rPr>
              <a:t>전 세계 언어 중에서 열세 번째로 많은 사람들이 사용하는 언어예요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A11FFD-5226-401B-A471-7C3A478AA9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63" b="76667" l="36042" r="82240">
                        <a14:foregroundMark x1="61406" y1="46759" x2="61406" y2="46759"/>
                        <a14:foregroundMark x1="61458" y1="47222" x2="61771" y2="48704"/>
                        <a14:foregroundMark x1="61667" y1="49352" x2="61667" y2="50185"/>
                        <a14:foregroundMark x1="61927" y1="50648" x2="61927" y2="51389"/>
                        <a14:foregroundMark x1="60156" y1="50000" x2="60156" y2="50000"/>
                        <a14:foregroundMark x1="59271" y1="48519" x2="59271" y2="48426"/>
                        <a14:foregroundMark x1="57396" y1="46204" x2="57396" y2="46204"/>
                        <a14:foregroundMark x1="57969" y1="45556" x2="57969" y2="45556"/>
                        <a14:foregroundMark x1="57188" y1="46296" x2="56615" y2="47222"/>
                        <a14:foregroundMark x1="48594" y1="38704" x2="49531" y2="40370"/>
                        <a14:foregroundMark x1="49896" y1="54815" x2="50417" y2="55556"/>
                        <a14:foregroundMark x1="45469" y1="46481" x2="44896" y2="48333"/>
                        <a14:foregroundMark x1="50729" y1="55370" x2="51302" y2="55370"/>
                        <a14:foregroundMark x1="44479" y1="56019" x2="44479" y2="56389"/>
                        <a14:foregroundMark x1="45469" y1="50741" x2="45885" y2="50741"/>
                        <a14:foregroundMark x1="41042" y1="43519" x2="41615" y2="46111"/>
                        <a14:foregroundMark x1="70365" y1="62407" x2="70365" y2="62130"/>
                        <a14:foregroundMark x1="82240" y1="58889" x2="82240" y2="58889"/>
                        <a14:foregroundMark x1="49479" y1="39815" x2="51094" y2="43519"/>
                        <a14:foregroundMark x1="50990" y1="47222" x2="49688" y2="48519"/>
                        <a14:foregroundMark x1="41771" y1="45741" x2="42031" y2="47870"/>
                        <a14:foregroundMark x1="51927" y1="56019" x2="52396" y2="57593"/>
                        <a14:foregroundMark x1="52083" y1="58611" x2="52552" y2="60648"/>
                        <a14:backgroundMark x1="36406" y1="36389" x2="40365" y2="33981"/>
                        <a14:backgroundMark x1="40365" y1="33981" x2="37031" y2="37315"/>
                        <a14:backgroundMark x1="37031" y1="37315" x2="40990" y2="37870"/>
                        <a14:backgroundMark x1="40990" y1="37870" x2="44896" y2="37315"/>
                        <a14:backgroundMark x1="44896" y1="37315" x2="40885" y2="37963"/>
                        <a14:backgroundMark x1="40885" y1="37963" x2="40313" y2="35926"/>
                        <a14:backgroundMark x1="57083" y1="61019" x2="53385" y2="64259"/>
                        <a14:backgroundMark x1="53385" y1="64259" x2="54531" y2="70833"/>
                        <a14:backgroundMark x1="54531" y1="70833" x2="57760" y2="74444"/>
                        <a14:backgroundMark x1="57760" y1="74444" x2="61771" y2="74630"/>
                        <a14:backgroundMark x1="61771" y1="74630" x2="63958" y2="68611"/>
                        <a14:backgroundMark x1="63958" y1="68611" x2="62865" y2="62222"/>
                        <a14:backgroundMark x1="62865" y1="62222" x2="58750" y2="59630"/>
                        <a14:backgroundMark x1="58750" y1="59630" x2="62604" y2="61296"/>
                        <a14:backgroundMark x1="62604" y1="61296" x2="63542" y2="65370"/>
                        <a14:backgroundMark x1="58073" y1="61852" x2="55677" y2="66852"/>
                        <a14:backgroundMark x1="55677" y1="66852" x2="59010" y2="62963"/>
                        <a14:backgroundMark x1="59010" y1="62963" x2="55833" y2="69259"/>
                        <a14:backgroundMark x1="55833" y1="69259" x2="59844" y2="69167"/>
                        <a14:backgroundMark x1="59844" y1="69167" x2="63073" y2="65278"/>
                        <a14:backgroundMark x1="63073" y1="65278" x2="59427" y2="67315"/>
                        <a14:backgroundMark x1="59427" y1="67315" x2="58281" y2="67222"/>
                        <a14:backgroundMark x1="44948" y1="37037" x2="40781" y2="35370"/>
                        <a14:backgroundMark x1="40781" y1="35370" x2="36927" y2="36667"/>
                        <a14:backgroundMark x1="36927" y1="36667" x2="43073" y2="35648"/>
                        <a14:backgroundMark x1="43073" y1="35648" x2="43229" y2="35556"/>
                        <a14:backgroundMark x1="45729" y1="35278" x2="44844" y2="35370"/>
                        <a14:backgroundMark x1="36094" y1="35833" x2="36510" y2="36389"/>
                        <a14:backgroundMark x1="45104" y1="38889" x2="45469" y2="36759"/>
                        <a14:backgroundMark x1="44583" y1="36481" x2="45521" y2="38056"/>
                        <a14:backgroundMark x1="45260" y1="39074" x2="45729" y2="382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922" t="35090" r="36620" b="27206"/>
          <a:stretch/>
        </p:blipFill>
        <p:spPr>
          <a:xfrm>
            <a:off x="876427" y="1053009"/>
            <a:ext cx="3581315" cy="307815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1027458"/>
            <a:ext cx="12207764" cy="707231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evaluate a fact based on the noun that precedes it.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603158" y="2374494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외교적인 </a:t>
            </a:r>
            <a:r>
              <a:rPr lang="ko-KR" altLang="en-US" sz="3200" b="1" dirty="0">
                <a:solidFill>
                  <a:srgbClr val="FF0000"/>
                </a:solidFill>
              </a:rPr>
              <a:t>관계로 볼 때 </a:t>
            </a:r>
            <a:r>
              <a:rPr lang="ko-KR" altLang="en-US" sz="3200" dirty="0"/>
              <a:t>이번 일은 양국에 도움이 될 것이다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626804" y="353763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인구 </a:t>
            </a:r>
            <a:r>
              <a:rPr lang="ko-KR" altLang="en-US" sz="3200" b="1" dirty="0">
                <a:solidFill>
                  <a:srgbClr val="FF0000"/>
                </a:solidFill>
              </a:rPr>
              <a:t>순위로 볼 때 </a:t>
            </a:r>
            <a:r>
              <a:rPr lang="ko-KR" altLang="en-US" sz="3200" dirty="0"/>
              <a:t>세계 </a:t>
            </a:r>
            <a:r>
              <a:rPr lang="en-US" altLang="ko-KR" sz="3200" dirty="0"/>
              <a:t>1</a:t>
            </a:r>
            <a:r>
              <a:rPr lang="ko-KR" altLang="en-US" sz="3200" dirty="0"/>
              <a:t>위는 중국이다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611040" y="470077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그 식당은 작지만 음식의 </a:t>
            </a:r>
            <a:r>
              <a:rPr lang="ko-KR" altLang="en-US" sz="3200" b="1" dirty="0">
                <a:solidFill>
                  <a:srgbClr val="FF0000"/>
                </a:solidFill>
              </a:rPr>
              <a:t>질로 볼 때 </a:t>
            </a:r>
            <a:r>
              <a:rPr lang="ko-KR" altLang="en-US" sz="3200" dirty="0"/>
              <a:t>일류 호텔급이다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59120" y="589579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45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C3EFD7-582C-42DE-B5B0-B97342DEDB15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로 볼 때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나라별 랜드마크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529936" y="4581303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어느 나라를 상징하는 건축물들인지 알아요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 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29F9FF-9478-49A7-B539-FD43FCF04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25" y="890975"/>
            <a:ext cx="2665115" cy="33783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16A649-C94C-433D-A058-5C8CA828F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964" y="890975"/>
            <a:ext cx="2635093" cy="33783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383F00-441D-4769-91E8-36FB21F82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8981" y="890975"/>
            <a:ext cx="2670005" cy="33908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911D6E-6042-41A7-ABA7-2CEA2B44D6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3911" y="890975"/>
            <a:ext cx="2670303" cy="33625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8A4D5BF-2066-4604-B7A6-26963CFEB4F7}"/>
              </a:ext>
            </a:extLst>
          </p:cNvPr>
          <p:cNvSpPr/>
          <p:nvPr/>
        </p:nvSpPr>
        <p:spPr>
          <a:xfrm>
            <a:off x="529934" y="5265438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이처럼 특정 지역을 대표하는 상징물을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랜드마크</a:t>
            </a:r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라고 해요</a:t>
            </a:r>
            <a:r>
              <a:rPr lang="en-US" altLang="ko-KR" sz="3000" b="1" dirty="0">
                <a:solidFill>
                  <a:schemeClr val="accent2"/>
                </a:solidFill>
                <a:latin typeface="+mn-ea"/>
              </a:rPr>
              <a:t>.</a:t>
            </a:r>
            <a:endParaRPr lang="en-US" sz="3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644243"/>
              </p:ext>
            </p:extLst>
          </p:nvPr>
        </p:nvGraphicFramePr>
        <p:xfrm>
          <a:off x="-1" y="679023"/>
          <a:ext cx="12192000" cy="18045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77107224"/>
                    </a:ext>
                  </a:extLst>
                </a:gridCol>
              </a:tblGrid>
              <a:tr h="18045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탐험가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특정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항구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즉석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8839091D-9DBE-4591-9FBD-66CD2FC2AA3A}"/>
              </a:ext>
            </a:extLst>
          </p:cNvPr>
          <p:cNvSpPr/>
          <p:nvPr/>
        </p:nvSpPr>
        <p:spPr>
          <a:xfrm>
            <a:off x="-1" y="2483569"/>
            <a:ext cx="3037840" cy="2349958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 探</a:t>
            </a:r>
            <a:r>
              <a:rPr lang="ko-KR" altLang="en-US" sz="3600" dirty="0"/>
              <a:t> </a:t>
            </a:r>
            <a:r>
              <a:rPr lang="ko-KR" altLang="en-US" sz="3200" dirty="0"/>
              <a:t>찾을 탐</a:t>
            </a:r>
            <a:endParaRPr lang="en-US" altLang="ko-KR" sz="3600" dirty="0"/>
          </a:p>
          <a:p>
            <a:r>
              <a:rPr lang="ko-KR" altLang="en-US" sz="4800" dirty="0"/>
              <a:t>  險</a:t>
            </a:r>
            <a:r>
              <a:rPr lang="ko-KR" altLang="en-US" sz="3600" dirty="0"/>
              <a:t> </a:t>
            </a:r>
            <a:r>
              <a:rPr lang="ko-KR" altLang="en-US" sz="3200" dirty="0"/>
              <a:t>험할 험</a:t>
            </a:r>
            <a:endParaRPr lang="en-US" altLang="ko-KR" sz="3200" dirty="0"/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CAE65DD0-4CBD-4AC9-951F-B54DA0CE3A0F}"/>
              </a:ext>
            </a:extLst>
          </p:cNvPr>
          <p:cNvSpPr/>
          <p:nvPr/>
        </p:nvSpPr>
        <p:spPr>
          <a:xfrm>
            <a:off x="3058159" y="2483569"/>
            <a:ext cx="3037840" cy="2349958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特</a:t>
            </a:r>
            <a:r>
              <a:rPr lang="ko-KR" altLang="en-US" sz="3600" dirty="0"/>
              <a:t> </a:t>
            </a:r>
            <a:r>
              <a:rPr lang="ko-KR" altLang="en-US" sz="3200" dirty="0"/>
              <a:t>특별할 특</a:t>
            </a:r>
            <a:endParaRPr lang="en-US" altLang="ko-KR" sz="3600" dirty="0"/>
          </a:p>
          <a:p>
            <a:r>
              <a:rPr lang="ko-KR" altLang="en-US" sz="4800" dirty="0"/>
              <a:t> 定</a:t>
            </a:r>
            <a:r>
              <a:rPr lang="ko-KR" altLang="en-US" sz="3600" dirty="0"/>
              <a:t> </a:t>
            </a:r>
            <a:r>
              <a:rPr lang="ko-KR" altLang="en-US" sz="3200" dirty="0"/>
              <a:t>정할 정</a:t>
            </a:r>
            <a:endParaRPr lang="en-US" altLang="ko-KR" sz="3200" dirty="0"/>
          </a:p>
        </p:txBody>
      </p:sp>
      <p:sp>
        <p:nvSpPr>
          <p:cNvPr id="11" name="Rectangle: Folded Corner 10">
            <a:extLst>
              <a:ext uri="{FF2B5EF4-FFF2-40B4-BE49-F238E27FC236}">
                <a16:creationId xmlns:a16="http://schemas.microsoft.com/office/drawing/2014/main" id="{8C1F9751-3A22-42CE-A00F-E0D8B30601F8}"/>
              </a:ext>
            </a:extLst>
          </p:cNvPr>
          <p:cNvSpPr/>
          <p:nvPr/>
        </p:nvSpPr>
        <p:spPr>
          <a:xfrm>
            <a:off x="6095999" y="2483569"/>
            <a:ext cx="3037840" cy="2349958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 港</a:t>
            </a:r>
            <a:r>
              <a:rPr lang="ko-KR" altLang="en-US" sz="3600" dirty="0"/>
              <a:t> </a:t>
            </a:r>
            <a:r>
              <a:rPr lang="ko-KR" altLang="en-US" sz="3200" dirty="0"/>
              <a:t>항구 항</a:t>
            </a:r>
            <a:endParaRPr lang="en-US" altLang="ko-KR" sz="3600" dirty="0"/>
          </a:p>
          <a:p>
            <a:r>
              <a:rPr lang="ko-KR" altLang="en-US" sz="4800" dirty="0"/>
              <a:t>  口</a:t>
            </a:r>
            <a:r>
              <a:rPr lang="ko-KR" altLang="en-US" sz="3600" dirty="0"/>
              <a:t> </a:t>
            </a:r>
            <a:r>
              <a:rPr lang="ko-KR" altLang="en-US" sz="3200" dirty="0"/>
              <a:t>입 구</a:t>
            </a:r>
            <a:endParaRPr lang="en-US" altLang="ko-KR" sz="3200" dirty="0"/>
          </a:p>
        </p:txBody>
      </p:sp>
      <p:sp>
        <p:nvSpPr>
          <p:cNvPr id="12" name="Rectangle: Folded Corner 11">
            <a:extLst>
              <a:ext uri="{FF2B5EF4-FFF2-40B4-BE49-F238E27FC236}">
                <a16:creationId xmlns:a16="http://schemas.microsoft.com/office/drawing/2014/main" id="{D0AF3331-DCF0-4BAC-8065-EBB996153481}"/>
              </a:ext>
            </a:extLst>
          </p:cNvPr>
          <p:cNvSpPr/>
          <p:nvPr/>
        </p:nvSpPr>
        <p:spPr>
          <a:xfrm>
            <a:off x="9133839" y="2483569"/>
            <a:ext cx="3037840" cy="2349958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 卽</a:t>
            </a:r>
            <a:r>
              <a:rPr lang="ko-KR" altLang="en-US" sz="3600" dirty="0"/>
              <a:t> </a:t>
            </a:r>
            <a:r>
              <a:rPr lang="ko-KR" altLang="en-US" sz="3200" dirty="0"/>
              <a:t>곧 즉</a:t>
            </a:r>
            <a:endParaRPr lang="en-US" altLang="ko-KR" sz="3600" dirty="0"/>
          </a:p>
          <a:p>
            <a:r>
              <a:rPr lang="ko-KR" altLang="en-US" sz="4800" dirty="0"/>
              <a:t>  席</a:t>
            </a:r>
            <a:r>
              <a:rPr lang="ko-KR" altLang="en-US" sz="3600" dirty="0"/>
              <a:t> </a:t>
            </a:r>
            <a:r>
              <a:rPr lang="ko-KR" altLang="en-US" sz="3200" dirty="0"/>
              <a:t>자리 석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0473" y="2751022"/>
            <a:ext cx="1140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랜드마크에 대한 설명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440" y="37604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11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682708" y="5641923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4" y="936596"/>
            <a:ext cx="771428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랜드마크에 대한 이야기를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어떤 이야기가 나올지 예측해 보세요</a:t>
            </a:r>
            <a:r>
              <a:rPr lang="en-US" altLang="ko-KR" sz="3000" b="1" dirty="0">
                <a:latin typeface="+mn-ea"/>
              </a:rPr>
              <a:t>. 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2784972" y="3520463"/>
            <a:ext cx="505972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랜드마크의 원래 뜻과 요즘 우리가 쓰는 뜻이 어떻게 다르다고 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2" name="011">
            <a:hlinkClick r:id="" action="ppaction://media"/>
            <a:extLst>
              <a:ext uri="{FF2B5EF4-FFF2-40B4-BE49-F238E27FC236}">
                <a16:creationId xmlns:a16="http://schemas.microsoft.com/office/drawing/2014/main" id="{6B42A686-6361-48CD-81F3-7FC99993B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2284" y="3779617"/>
            <a:ext cx="942630" cy="942630"/>
          </a:xfrm>
          <a:prstGeom prst="rect">
            <a:avLst/>
          </a:prstGeom>
        </p:spPr>
      </p:pic>
      <p:pic>
        <p:nvPicPr>
          <p:cNvPr id="4098" name="Picture 2" descr="World Landmarks Set - Download Free Vectors, Clipart Graphics ...">
            <a:extLst>
              <a:ext uri="{FF2B5EF4-FFF2-40B4-BE49-F238E27FC236}">
                <a16:creationId xmlns:a16="http://schemas.microsoft.com/office/drawing/2014/main" id="{252DA85F-FF29-446F-A71D-BAB1803AE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759" y="1044935"/>
            <a:ext cx="3542723" cy="3542723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4ACF25-1AAD-466C-B014-0908FA5EDAAF}"/>
              </a:ext>
            </a:extLst>
          </p:cNvPr>
          <p:cNvSpPr txBox="1"/>
          <p:nvPr/>
        </p:nvSpPr>
        <p:spPr>
          <a:xfrm>
            <a:off x="9126640" y="4559608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©vecteezy.com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99440" y="5312046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여러분이 가 보고 싶은 랜드마크는 어디예요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49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06E566-A292-49E9-919B-4BC761C82D61}"/>
              </a:ext>
            </a:extLst>
          </p:cNvPr>
          <p:cNvSpPr/>
          <p:nvPr/>
        </p:nvSpPr>
        <p:spPr>
          <a:xfrm>
            <a:off x="5304182" y="5510456"/>
            <a:ext cx="5179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https://www.youtube.com/watch?v=iqYtlxMmlWw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AF07025-E02F-40A6-A759-232D29C565A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Online Media 3" title="￬ﾄﾸ￪ﾳﾄ￬ﾝﾘ ￫ﾞﾜ￫ﾓﾜ￫ﾧﾈ￭ﾁﾬ ￭ﾀﾴ￬ﾦﾈ">
            <a:hlinkClick r:id="" action="ppaction://media"/>
            <a:extLst>
              <a:ext uri="{FF2B5EF4-FFF2-40B4-BE49-F238E27FC236}">
                <a16:creationId xmlns:a16="http://schemas.microsoft.com/office/drawing/2014/main" id="{35345706-DDDF-4C2B-BE2C-A6D0ECC9CB4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30145" y="246216"/>
            <a:ext cx="9156857" cy="51507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421743-5943-4E0B-A155-BADD85BA0188}"/>
              </a:ext>
            </a:extLst>
          </p:cNvPr>
          <p:cNvSpPr/>
          <p:nvPr/>
        </p:nvSpPr>
        <p:spPr>
          <a:xfrm>
            <a:off x="304998" y="246216"/>
            <a:ext cx="2249359" cy="5150732"/>
          </a:xfrm>
          <a:prstGeom prst="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EBS</a:t>
            </a:r>
            <a:r>
              <a:rPr lang="en-US" sz="4000" dirty="0"/>
              <a:t> </a:t>
            </a:r>
            <a:r>
              <a:rPr lang="ko-KR" altLang="en-US" sz="4000" dirty="0"/>
              <a:t>클립 뱅크</a:t>
            </a:r>
            <a:endParaRPr lang="en-US" altLang="ko-KR" sz="4000" dirty="0"/>
          </a:p>
          <a:p>
            <a:pPr algn="ctr"/>
            <a:endParaRPr lang="en-US" altLang="ko-KR" sz="4000" dirty="0"/>
          </a:p>
          <a:p>
            <a:pPr algn="ctr"/>
            <a:r>
              <a:rPr lang="ko-KR" altLang="en-US" sz="4000" dirty="0"/>
              <a:t>세계의 랜드마크 퀴즈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477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63840" y="1"/>
            <a:ext cx="4328160" cy="108712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04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235400" y="2169744"/>
            <a:ext cx="369680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세계의 위치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361D92-7E7B-471B-AE8D-CA4BEA6C9B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07"/>
          <a:stretch/>
        </p:blipFill>
        <p:spPr>
          <a:xfrm>
            <a:off x="0" y="0"/>
            <a:ext cx="7954650" cy="618294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477382" y="3275994"/>
            <a:ext cx="517221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부산의 유명한 곳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알아보는 대화 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335051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503604" y="4722916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부산의 위치가 어떻게 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7930495" y="4929548"/>
            <a:ext cx="3448705" cy="83868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501085" y="5380218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부산에서 유명한 국제 행사가 뭐예요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" name="012">
            <a:hlinkClick r:id="" action="ppaction://media"/>
            <a:extLst>
              <a:ext uri="{FF2B5EF4-FFF2-40B4-BE49-F238E27FC236}">
                <a16:creationId xmlns:a16="http://schemas.microsoft.com/office/drawing/2014/main" id="{506351B7-8158-47D8-8129-7D9F2553EB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51449" y="3359996"/>
            <a:ext cx="942630" cy="94263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E2CD11F-9446-4386-A224-02734B925A63}"/>
              </a:ext>
            </a:extLst>
          </p:cNvPr>
          <p:cNvGrpSpPr/>
          <p:nvPr/>
        </p:nvGrpSpPr>
        <p:grpSpPr>
          <a:xfrm>
            <a:off x="7573617" y="917050"/>
            <a:ext cx="4443453" cy="3525772"/>
            <a:chOff x="7573617" y="917050"/>
            <a:chExt cx="4443453" cy="352577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C587153-B253-47A1-9D47-E3A816FFB7A9}"/>
                </a:ext>
              </a:extLst>
            </p:cNvPr>
            <p:cNvGrpSpPr/>
            <p:nvPr/>
          </p:nvGrpSpPr>
          <p:grpSpPr>
            <a:xfrm>
              <a:off x="7573617" y="917050"/>
              <a:ext cx="4443453" cy="3525772"/>
              <a:chOff x="6106159" y="1034950"/>
              <a:chExt cx="6036917" cy="5318239"/>
            </a:xfrm>
          </p:grpSpPr>
          <p:pic>
            <p:nvPicPr>
              <p:cNvPr id="5122" name="Picture 2" descr="ILL178, 프리진, 일러스트, 대한민국, 한국, 남한, 나라, 도시, 여행 ...">
                <a:extLst>
                  <a:ext uri="{FF2B5EF4-FFF2-40B4-BE49-F238E27FC236}">
                    <a16:creationId xmlns:a16="http://schemas.microsoft.com/office/drawing/2014/main" id="{852DC9EA-26A0-41E6-B7D9-A2745EC8D6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46" t="10430" r="3296" b="7503"/>
              <a:stretch/>
            </p:blipFill>
            <p:spPr bwMode="auto">
              <a:xfrm>
                <a:off x="6106159" y="1034950"/>
                <a:ext cx="6036917" cy="5318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1FA3809-CFC2-4761-AE70-86BC0C83D4C2}"/>
                  </a:ext>
                </a:extLst>
              </p:cNvPr>
              <p:cNvSpPr/>
              <p:nvPr/>
            </p:nvSpPr>
            <p:spPr>
              <a:xfrm>
                <a:off x="6209382" y="1090714"/>
                <a:ext cx="1205209" cy="307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81CC2A1-BABA-415B-9BBB-3307194056E6}"/>
                </a:ext>
              </a:extLst>
            </p:cNvPr>
            <p:cNvSpPr txBox="1"/>
            <p:nvPr/>
          </p:nvSpPr>
          <p:spPr>
            <a:xfrm rot="5400000">
              <a:off x="10366935" y="293563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©pinterest.co.kr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412699" y="946302"/>
            <a:ext cx="7707572" cy="211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수빈이와 아빠가 부산에서 유명한 것들에 대해 대화하는 오디오를 들어 볼 거예요</a:t>
            </a:r>
            <a:r>
              <a:rPr lang="en-US" altLang="ko-KR" sz="2800" b="1" dirty="0">
                <a:latin typeface="+mn-ea"/>
              </a:rPr>
              <a:t>. </a:t>
            </a:r>
            <a:r>
              <a:rPr lang="ko-KR" altLang="en-US" sz="2800" b="1" dirty="0">
                <a:latin typeface="+mn-ea"/>
              </a:rPr>
              <a:t>부산에 대해서 얼마나 알아요</a:t>
            </a:r>
            <a:r>
              <a:rPr lang="en-US" altLang="ko-KR" sz="2800" b="1" dirty="0">
                <a:latin typeface="+mn-ea"/>
              </a:rPr>
              <a:t>? </a:t>
            </a:r>
            <a:r>
              <a:rPr lang="ko-KR" altLang="en-US" sz="2800" b="1" dirty="0">
                <a:latin typeface="+mn-ea"/>
              </a:rPr>
              <a:t>해운대</a:t>
            </a:r>
            <a:r>
              <a:rPr lang="en-US" altLang="ko-KR" sz="2800" b="1" dirty="0">
                <a:latin typeface="+mn-ea"/>
              </a:rPr>
              <a:t>, </a:t>
            </a:r>
            <a:r>
              <a:rPr lang="ko-KR" altLang="en-US" sz="2800" b="1" dirty="0">
                <a:latin typeface="+mn-ea"/>
              </a:rPr>
              <a:t>광안리 해수욕장</a:t>
            </a:r>
            <a:r>
              <a:rPr lang="en-US" altLang="ko-KR" sz="2800" b="1" dirty="0">
                <a:latin typeface="+mn-ea"/>
              </a:rPr>
              <a:t>, </a:t>
            </a:r>
            <a:r>
              <a:rPr lang="ko-KR" altLang="en-US" sz="2800" b="1" dirty="0">
                <a:latin typeface="+mn-ea"/>
              </a:rPr>
              <a:t>자갈치 시장 들어 봤어요</a:t>
            </a:r>
            <a:r>
              <a:rPr lang="en-US" altLang="ko-KR" sz="2800" b="1" dirty="0">
                <a:latin typeface="+mn-ea"/>
              </a:rPr>
              <a:t>?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06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B16FAB-F7A5-4106-ABA0-EE4DFCE74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792" y="779122"/>
            <a:ext cx="4521653" cy="3605875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904877"/>
            <a:ext cx="4033866" cy="1148648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랜드마크를 활용해서 위치 설명하기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389205" y="5484228"/>
            <a:ext cx="1160334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소그룹으로 나눠서 함께 정리해 봐요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4389904" y="916445"/>
            <a:ext cx="435653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서울의 랜드마크를 그린 지도예요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7927857" y="5060054"/>
            <a:ext cx="3107334" cy="138458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발표하고 피드백 받기</a:t>
            </a:r>
            <a:endParaRPr lang="en-US" sz="3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477A6-6BE0-4893-9C5D-477E27E3142E}"/>
              </a:ext>
            </a:extLst>
          </p:cNvPr>
          <p:cNvSpPr txBox="1"/>
          <p:nvPr/>
        </p:nvSpPr>
        <p:spPr>
          <a:xfrm>
            <a:off x="389205" y="3494062"/>
            <a:ext cx="80013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우리가 사는 지역의 랜드마크를 알아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389205" y="4241129"/>
            <a:ext cx="1191000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서울 지도처럼 우리도 지도를 만들고 거기에 랜드마크를 표시해 봅시다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4" grpId="0" animBg="1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7FDA6C-5333-4F51-9EC4-112C28319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551" y="781868"/>
            <a:ext cx="8484416" cy="5363811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48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302943" y="1102766"/>
            <a:ext cx="3067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0432FA-C983-43E9-B986-926E24C6DB20}"/>
              </a:ext>
            </a:extLst>
          </p:cNvPr>
          <p:cNvSpPr/>
          <p:nvPr/>
        </p:nvSpPr>
        <p:spPr>
          <a:xfrm>
            <a:off x="486082" y="2305615"/>
            <a:ext cx="30676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/>
              <a:t>각 대륙의 이름과 그 대륙에 속하는 나라들의 이름을 </a:t>
            </a:r>
            <a:r>
              <a:rPr lang="en-US" altLang="ko-KR" sz="2800" dirty="0"/>
              <a:t>1~3</a:t>
            </a:r>
            <a:r>
              <a:rPr lang="ko-KR" altLang="en-US" sz="2800" dirty="0"/>
              <a:t>가지씩 말해 보세요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1CFAECB-A627-48E7-B053-6A1515B80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356" y="1"/>
            <a:ext cx="1084790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E4B82B-1A93-43D4-B701-A3628EC9D8F0}"/>
              </a:ext>
            </a:extLst>
          </p:cNvPr>
          <p:cNvSpPr txBox="1"/>
          <p:nvPr/>
        </p:nvSpPr>
        <p:spPr>
          <a:xfrm>
            <a:off x="335280" y="6250260"/>
            <a:ext cx="687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highlight>
                  <a:srgbClr val="FFFF00"/>
                </a:highlight>
              </a:rPr>
              <a:t>2</a:t>
            </a:r>
            <a:r>
              <a:rPr lang="en-US" altLang="ko-KR" sz="2400" dirty="0"/>
              <a:t>. </a:t>
            </a:r>
            <a:r>
              <a:rPr lang="ko-KR" altLang="en-US" sz="2400" dirty="0"/>
              <a:t>지도에서 그 나라가 어디에 있는지 찾아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155397" y="25413"/>
            <a:ext cx="2892604" cy="107232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0F9BC-840B-4886-855A-DA6A131DCC9E}"/>
              </a:ext>
            </a:extLst>
          </p:cNvPr>
          <p:cNvSpPr/>
          <p:nvPr/>
        </p:nvSpPr>
        <p:spPr>
          <a:xfrm>
            <a:off x="3048000" y="115595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2800" b="1" dirty="0">
                <a:highlight>
                  <a:srgbClr val="FFFF00"/>
                </a:highlight>
              </a:rPr>
              <a:t>1</a:t>
            </a:r>
            <a:r>
              <a:rPr lang="en-US" altLang="ko-KR" sz="2400" dirty="0"/>
              <a:t>. </a:t>
            </a:r>
            <a:r>
              <a:rPr lang="ko-KR" altLang="en-US" sz="2400" dirty="0"/>
              <a:t>교과서 </a:t>
            </a:r>
            <a:r>
              <a:rPr lang="en-US" altLang="ko-KR" sz="2400" dirty="0"/>
              <a:t>48</a:t>
            </a:r>
            <a:r>
              <a:rPr lang="ko-KR" altLang="en-US" sz="2400" dirty="0"/>
              <a:t>쪽 연습문제 </a:t>
            </a:r>
            <a:r>
              <a:rPr lang="en-US" altLang="ko-KR" sz="2400" dirty="0"/>
              <a:t>2</a:t>
            </a:r>
            <a:r>
              <a:rPr lang="ko-KR" altLang="en-US" sz="2400" dirty="0"/>
              <a:t>번의 글을 읽고 나라 이름을 맞춰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49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603158" y="1107396"/>
            <a:ext cx="984358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여러분이 조사하고 싶은 나라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개를 골라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137075" y="5433310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세계 여러 나라의 위치 설명하는 글 쓰기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184" y="682415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410026" y="4877139"/>
            <a:ext cx="852790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교과서의 표를 완성한 다음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 지도를 그리고 위치 설명하는 글을 교과서에 직접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204A09-035D-4F8D-AF54-3EBFBCF6F44E}"/>
              </a:ext>
            </a:extLst>
          </p:cNvPr>
          <p:cNvSpPr/>
          <p:nvPr/>
        </p:nvSpPr>
        <p:spPr>
          <a:xfrm>
            <a:off x="288161" y="2386984"/>
            <a:ext cx="11606192" cy="22690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어느 대륙에 위치합니까</a:t>
            </a:r>
            <a:r>
              <a:rPr lang="en-US" altLang="ko-KR" sz="32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동</a:t>
            </a:r>
            <a:r>
              <a:rPr lang="en-US" altLang="ko-KR" sz="3200" dirty="0"/>
              <a:t>·</a:t>
            </a:r>
            <a:r>
              <a:rPr lang="ko-KR" altLang="en-US" sz="3200" dirty="0"/>
              <a:t>서</a:t>
            </a:r>
            <a:r>
              <a:rPr lang="en-US" altLang="ko-KR" sz="3200" dirty="0"/>
              <a:t>·</a:t>
            </a:r>
            <a:r>
              <a:rPr lang="ko-KR" altLang="en-US" sz="3200" dirty="0"/>
              <a:t>남</a:t>
            </a:r>
            <a:r>
              <a:rPr lang="en-US" altLang="ko-KR" sz="3200" dirty="0"/>
              <a:t>·</a:t>
            </a:r>
            <a:r>
              <a:rPr lang="ko-KR" altLang="en-US" sz="3200" dirty="0"/>
              <a:t>북쪽이 어느 나라</a:t>
            </a:r>
            <a:r>
              <a:rPr lang="en-US" altLang="ko-KR" sz="3200" dirty="0"/>
              <a:t>, </a:t>
            </a:r>
            <a:r>
              <a:rPr lang="ko-KR" altLang="en-US" sz="3200" dirty="0"/>
              <a:t>어느 바다에 접해 있습니까</a:t>
            </a:r>
            <a:r>
              <a:rPr lang="en-US" altLang="ko-KR" sz="32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위도</a:t>
            </a:r>
            <a:r>
              <a:rPr lang="en-US" altLang="ko-KR" sz="3200" dirty="0"/>
              <a:t>, </a:t>
            </a:r>
            <a:r>
              <a:rPr lang="ko-KR" altLang="en-US" sz="3200" dirty="0"/>
              <a:t>경도를 알 수 있습니까</a:t>
            </a:r>
            <a:r>
              <a:rPr lang="en-US" altLang="ko-KR" sz="32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영토 크기</a:t>
            </a:r>
            <a:r>
              <a:rPr lang="en-US" altLang="ko-KR" sz="3200" dirty="0"/>
              <a:t>, </a:t>
            </a:r>
            <a:r>
              <a:rPr lang="ko-KR" altLang="en-US" sz="3200" dirty="0"/>
              <a:t>인구 등에서 어떤 특징이 있습니까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337A9A-2F69-4191-A315-B891EBFD088C}"/>
              </a:ext>
            </a:extLst>
          </p:cNvPr>
          <p:cNvSpPr txBox="1"/>
          <p:nvPr/>
        </p:nvSpPr>
        <p:spPr>
          <a:xfrm>
            <a:off x="603157" y="1711449"/>
            <a:ext cx="984358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조사할 때 다음의 위치 정보를 중심으로 메모하세요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4" grpId="0"/>
      <p:bldP spid="2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pic>
        <p:nvPicPr>
          <p:cNvPr id="1028" name="Picture 4" descr="사진: 한국과 울릉도, 독도, 일본까지의 거리와 대마도 거리 비교 지도. 구글지도에 편집하였다. [독도 - 안용복 독도사건과 안용복의 생애와 활동]">
            <a:extLst>
              <a:ext uri="{FF2B5EF4-FFF2-40B4-BE49-F238E27FC236}">
                <a16:creationId xmlns:a16="http://schemas.microsoft.com/office/drawing/2014/main" id="{8C764CDD-D80C-4A8F-A204-2BAD22F28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520" y="-230"/>
            <a:ext cx="8412480" cy="618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BF48C5-AC47-48B0-8E79-772848E80AEA}"/>
              </a:ext>
            </a:extLst>
          </p:cNvPr>
          <p:cNvSpPr/>
          <p:nvPr/>
        </p:nvSpPr>
        <p:spPr>
          <a:xfrm>
            <a:off x="9299440" y="122184"/>
            <a:ext cx="2705356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1600" dirty="0">
                <a:hlinkClick r:id="rId6"/>
              </a:rPr>
              <a:t>https://kiss7.tistory.com/668</a:t>
            </a:r>
            <a:endParaRPr lang="en-US" sz="16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3492038-F556-47D7-9C4D-09B860F7C77A}"/>
              </a:ext>
            </a:extLst>
          </p:cNvPr>
          <p:cNvSpPr/>
          <p:nvPr/>
        </p:nvSpPr>
        <p:spPr>
          <a:xfrm>
            <a:off x="187076" y="5186995"/>
            <a:ext cx="4029776" cy="149826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함께 읽어 봐요</a:t>
            </a:r>
            <a:r>
              <a:rPr lang="en-US" altLang="ko-KR" sz="3200" b="1" dirty="0"/>
              <a:t>.</a:t>
            </a:r>
          </a:p>
          <a:p>
            <a:pPr algn="ctr"/>
            <a:r>
              <a:rPr lang="ko-KR" altLang="en-US" sz="2400" dirty="0"/>
              <a:t>교과서 </a:t>
            </a:r>
            <a:r>
              <a:rPr lang="en-US" altLang="ko-KR" sz="2400" dirty="0"/>
              <a:t>50</a:t>
            </a:r>
            <a:r>
              <a:rPr lang="ko-KR" altLang="en-US" sz="2400" dirty="0"/>
              <a:t>쪽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375920" y="1524000"/>
            <a:ext cx="3271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동해의 끝</a:t>
            </a:r>
            <a:r>
              <a:rPr lang="en-US" altLang="ko-K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독도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37D0D5-15E7-499D-A33B-C2AA0A31440C}"/>
              </a:ext>
            </a:extLst>
          </p:cNvPr>
          <p:cNvSpPr txBox="1"/>
          <p:nvPr/>
        </p:nvSpPr>
        <p:spPr>
          <a:xfrm>
            <a:off x="447040" y="3165527"/>
            <a:ext cx="3129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독도의 위치는 어디예요</a:t>
            </a:r>
            <a:r>
              <a:rPr lang="en-US" altLang="ko-KR" sz="3000" dirty="0"/>
              <a:t>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7000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23619C-6885-4D70-A599-1329B36C23DD}"/>
              </a:ext>
            </a:extLst>
          </p:cNvPr>
          <p:cNvSpPr txBox="1"/>
          <p:nvPr/>
        </p:nvSpPr>
        <p:spPr>
          <a:xfrm>
            <a:off x="8647283" y="88967"/>
            <a:ext cx="307445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독도는 </a:t>
            </a:r>
            <a:r>
              <a:rPr lang="ko-KR" altLang="en-US" sz="3000" b="1" dirty="0">
                <a:solidFill>
                  <a:srgbClr val="FF0000"/>
                </a:solidFill>
              </a:rPr>
              <a:t>지리적으로</a:t>
            </a:r>
            <a:r>
              <a:rPr lang="ko-KR" altLang="en-US" sz="3000" dirty="0"/>
              <a:t> 한국 땅에 더 가까울 뿐만 아니라 </a:t>
            </a:r>
            <a:r>
              <a:rPr lang="ko-KR" altLang="en-US" sz="3000" b="1" dirty="0">
                <a:solidFill>
                  <a:srgbClr val="FF0000"/>
                </a:solidFill>
              </a:rPr>
              <a:t>역사적으로도</a:t>
            </a:r>
            <a:r>
              <a:rPr lang="ko-KR" altLang="en-US" sz="3000" dirty="0"/>
              <a:t> 언제나 한국 땅이었어요</a:t>
            </a:r>
            <a:r>
              <a:rPr lang="en-US" altLang="ko-KR" sz="3000" dirty="0"/>
              <a:t>. </a:t>
            </a:r>
            <a:r>
              <a:rPr lang="ko-KR" altLang="en-US" sz="3000" dirty="0"/>
              <a:t>일본이 독도를 자기 땅이라고 우기는 것은 </a:t>
            </a:r>
            <a:r>
              <a:rPr lang="ko-KR" altLang="en-US" sz="3000" b="1" dirty="0">
                <a:solidFill>
                  <a:srgbClr val="FF0000"/>
                </a:solidFill>
              </a:rPr>
              <a:t>정치적인 의도</a:t>
            </a:r>
            <a:r>
              <a:rPr lang="ko-KR" altLang="en-US" sz="3000" dirty="0"/>
              <a:t>가 깔린 </a:t>
            </a:r>
            <a:r>
              <a:rPr lang="ko-KR" altLang="en-US" sz="3000" b="1" dirty="0">
                <a:solidFill>
                  <a:srgbClr val="FF0000"/>
                </a:solidFill>
              </a:rPr>
              <a:t>비양심적인</a:t>
            </a:r>
            <a:r>
              <a:rPr lang="ko-KR" altLang="en-US" sz="3000" dirty="0"/>
              <a:t> 일이에요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5987A6-143C-4E8C-87CF-BFD46FD77AB8}"/>
              </a:ext>
            </a:extLst>
          </p:cNvPr>
          <p:cNvSpPr txBox="1"/>
          <p:nvPr/>
        </p:nvSpPr>
        <p:spPr>
          <a:xfrm>
            <a:off x="3154881" y="318199"/>
            <a:ext cx="5403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독도 바로 알기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A7E8DA-7C5C-450C-9B13-AAD9C4477F13}"/>
              </a:ext>
            </a:extLst>
          </p:cNvPr>
          <p:cNvSpPr/>
          <p:nvPr/>
        </p:nvSpPr>
        <p:spPr>
          <a:xfrm>
            <a:off x="429556" y="5946612"/>
            <a:ext cx="1976759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hlinkClick r:id="rId6"/>
              </a:rPr>
              <a:t>https://www.youtube.com/watch?v=muB4_LNZ2Rk&amp;t=12s</a:t>
            </a:r>
            <a:endParaRPr lang="en-US" sz="1600" dirty="0"/>
          </a:p>
        </p:txBody>
      </p:sp>
      <p:pic>
        <p:nvPicPr>
          <p:cNvPr id="6" name="Online Media 5" title="￫ﾌﾀ￭ﾕﾜ￫ﾯﾼ￪ﾵﾭ￬ﾝﾘ ￬ﾕﾄ￫ﾦﾄ￫ﾋﾤ￬ﾚﾴ ￬ﾘﾁ￭ﾆﾠ, ￫ﾏﾅ￫ﾏﾄ">
            <a:hlinkClick r:id="" action="ppaction://media"/>
            <a:extLst>
              <a:ext uri="{FF2B5EF4-FFF2-40B4-BE49-F238E27FC236}">
                <a16:creationId xmlns:a16="http://schemas.microsoft.com/office/drawing/2014/main" id="{7EBF076C-E6A7-4961-B859-88212D01046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70263" y="1477860"/>
            <a:ext cx="7944448" cy="4468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271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7000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23619C-6885-4D70-A599-1329B36C23DD}"/>
              </a:ext>
            </a:extLst>
          </p:cNvPr>
          <p:cNvSpPr txBox="1"/>
          <p:nvPr/>
        </p:nvSpPr>
        <p:spPr>
          <a:xfrm>
            <a:off x="8647283" y="1380815"/>
            <a:ext cx="3544717" cy="4732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b="1" dirty="0"/>
              <a:t>1</a:t>
            </a:r>
            <a:r>
              <a:rPr lang="ko-KR" altLang="en-US" sz="3600" b="1" dirty="0"/>
              <a:t>절</a:t>
            </a:r>
            <a:endParaRPr lang="en-US" altLang="ko-KR" sz="3600" b="1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울릉도 동남쪽 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뱃길 따라 </a:t>
            </a:r>
            <a:r>
              <a:rPr lang="en-US" altLang="ko-KR" sz="2400" dirty="0"/>
              <a:t>87K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외로운 섬 하나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새들의 고향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그 누가 아무리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자기네 땅이라고 우겨도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독도는 우리 땅</a:t>
            </a:r>
            <a:r>
              <a:rPr lang="en-US" altLang="ko-KR" sz="2400" dirty="0"/>
              <a:t>(</a:t>
            </a:r>
            <a:r>
              <a:rPr lang="ko-KR" altLang="en-US" sz="2400" dirty="0"/>
              <a:t>우리 땅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9D0B1E-42BD-4421-9B17-87E2D0561C95}"/>
              </a:ext>
            </a:extLst>
          </p:cNvPr>
          <p:cNvSpPr/>
          <p:nvPr/>
        </p:nvSpPr>
        <p:spPr>
          <a:xfrm>
            <a:off x="375920" y="6027003"/>
            <a:ext cx="166558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6"/>
              </a:rPr>
              <a:t>https://www.youtube.com/watch?v=uUbolRahD-0</a:t>
            </a:r>
            <a:endParaRPr lang="en-US" sz="1600" dirty="0"/>
          </a:p>
        </p:txBody>
      </p:sp>
      <p:pic>
        <p:nvPicPr>
          <p:cNvPr id="7" name="Online Media 6" title="￫ﾏﾅ￫ﾏﾄ￫ﾊﾔ ￬ﾚﾰ￫ﾦﾬ￫ﾕﾅ ￫ﾰﾔ￫ﾀﾐ ￪ﾰﾀ￬ﾂﾬ">
            <a:hlinkClick r:id="" action="ppaction://media"/>
            <a:extLst>
              <a:ext uri="{FF2B5EF4-FFF2-40B4-BE49-F238E27FC236}">
                <a16:creationId xmlns:a16="http://schemas.microsoft.com/office/drawing/2014/main" id="{422AD7F8-5754-4648-8567-73C64F817A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375920" y="1421455"/>
            <a:ext cx="8183867" cy="4603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3DCC96-DB1D-4F74-AFB2-672FCDB2E43C}"/>
              </a:ext>
            </a:extLst>
          </p:cNvPr>
          <p:cNvSpPr txBox="1"/>
          <p:nvPr/>
        </p:nvSpPr>
        <p:spPr>
          <a:xfrm>
            <a:off x="3154881" y="318199"/>
            <a:ext cx="5403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독도는 우리 땅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25F7EAD-B682-41D0-8373-E5EE8A81AD11}"/>
              </a:ext>
            </a:extLst>
          </p:cNvPr>
          <p:cNvSpPr/>
          <p:nvPr/>
        </p:nvSpPr>
        <p:spPr>
          <a:xfrm>
            <a:off x="2041506" y="1859280"/>
            <a:ext cx="6334559" cy="35772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8000" dirty="0"/>
              <a:t>함께 불러요</a:t>
            </a:r>
            <a:r>
              <a:rPr lang="en-US" altLang="ko-KR" sz="8000" dirty="0"/>
              <a:t>!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A38030-32A4-4554-B9E7-9D8D117A79C1}"/>
              </a:ext>
            </a:extLst>
          </p:cNvPr>
          <p:cNvSpPr/>
          <p:nvPr/>
        </p:nvSpPr>
        <p:spPr>
          <a:xfrm>
            <a:off x="9232766" y="195219"/>
            <a:ext cx="2702560" cy="10992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2-5</a:t>
            </a:r>
            <a:r>
              <a:rPr lang="ko-KR" altLang="en-US" sz="2400" dirty="0"/>
              <a:t>절 가사는 다음 슬라이드에</a:t>
            </a:r>
            <a:r>
              <a:rPr lang="en-US" altLang="ko-KR" sz="2400" dirty="0"/>
              <a:t>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5722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7000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23619C-6885-4D70-A599-1329B36C23DD}"/>
              </a:ext>
            </a:extLst>
          </p:cNvPr>
          <p:cNvSpPr txBox="1"/>
          <p:nvPr/>
        </p:nvSpPr>
        <p:spPr>
          <a:xfrm>
            <a:off x="264160" y="2264802"/>
            <a:ext cx="2863633" cy="40051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/>
              <a:t>2</a:t>
            </a:r>
            <a:r>
              <a:rPr lang="ko-KR" altLang="en-US" sz="3200" b="1" dirty="0"/>
              <a:t>절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경상북도 울릉군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울릉읍 독도리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동경 </a:t>
            </a:r>
            <a:r>
              <a:rPr lang="en-US" altLang="ko-KR" sz="2000" dirty="0"/>
              <a:t>132 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북위 </a:t>
            </a:r>
            <a:r>
              <a:rPr lang="en-US" altLang="ko-KR" sz="2000" dirty="0"/>
              <a:t>37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평균기온 </a:t>
            </a:r>
            <a:r>
              <a:rPr lang="en-US" altLang="ko-KR" sz="2000" dirty="0"/>
              <a:t>13</a:t>
            </a:r>
            <a:r>
              <a:rPr lang="ko-KR" altLang="en-US" sz="2000" dirty="0"/>
              <a:t>도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강수량은 </a:t>
            </a:r>
            <a:r>
              <a:rPr lang="en-US" altLang="ko-KR" sz="2000" dirty="0"/>
              <a:t>1800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독도는 우리 땅</a:t>
            </a:r>
            <a:r>
              <a:rPr lang="en-US" altLang="ko-KR" sz="2000" dirty="0"/>
              <a:t>(</a:t>
            </a:r>
            <a:r>
              <a:rPr lang="ko-KR" altLang="en-US" sz="2000" dirty="0"/>
              <a:t>우리 땅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pic>
        <p:nvPicPr>
          <p:cNvPr id="7" name="Online Media 6" title="￫ﾏﾅ￫ﾏﾄ￫ﾊﾔ ￬ﾚﾰ￫ﾦﾬ￫ﾕﾅ ￫ﾰﾔ￫ﾀﾐ ￪ﾰﾀ￬ﾂﾬ">
            <a:hlinkClick r:id="" action="ppaction://media"/>
            <a:extLst>
              <a:ext uri="{FF2B5EF4-FFF2-40B4-BE49-F238E27FC236}">
                <a16:creationId xmlns:a16="http://schemas.microsoft.com/office/drawing/2014/main" id="{422AD7F8-5754-4648-8567-73C64F817A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8689623" y="191804"/>
            <a:ext cx="3163086" cy="1779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3DCC96-DB1D-4F74-AFB2-672FCDB2E43C}"/>
              </a:ext>
            </a:extLst>
          </p:cNvPr>
          <p:cNvSpPr txBox="1"/>
          <p:nvPr/>
        </p:nvSpPr>
        <p:spPr>
          <a:xfrm>
            <a:off x="3154881" y="318199"/>
            <a:ext cx="5403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독도는 우리 땅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B9CDD5-4787-4771-8A51-34116407B055}"/>
              </a:ext>
            </a:extLst>
          </p:cNvPr>
          <p:cNvSpPr txBox="1"/>
          <p:nvPr/>
        </p:nvSpPr>
        <p:spPr>
          <a:xfrm>
            <a:off x="3197426" y="2264803"/>
            <a:ext cx="2863634" cy="40051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/>
              <a:t>3</a:t>
            </a:r>
            <a:r>
              <a:rPr lang="ko-KR" altLang="en-US" sz="3200" b="1" dirty="0"/>
              <a:t>절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오징어 꼴뚜기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대구 홍합 따개비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주민등록 최종덕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이장 김성도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19</a:t>
            </a:r>
            <a:r>
              <a:rPr lang="ko-KR" altLang="en-US" sz="2000" dirty="0"/>
              <a:t>만 평방미터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799</a:t>
            </a:r>
            <a:r>
              <a:rPr lang="ko-KR" altLang="en-US" sz="2000" dirty="0"/>
              <a:t>에 </a:t>
            </a:r>
            <a:r>
              <a:rPr lang="en-US" altLang="ko-KR" sz="2000" dirty="0"/>
              <a:t>805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독도는 우리 땅</a:t>
            </a:r>
            <a:r>
              <a:rPr lang="en-US" altLang="ko-KR" sz="2000" dirty="0"/>
              <a:t>(</a:t>
            </a:r>
            <a:r>
              <a:rPr lang="ko-KR" altLang="en-US" sz="2000" dirty="0"/>
              <a:t>우리 땅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1E1667-E2D6-44BA-B3C5-8D9107AB1B54}"/>
              </a:ext>
            </a:extLst>
          </p:cNvPr>
          <p:cNvSpPr txBox="1"/>
          <p:nvPr/>
        </p:nvSpPr>
        <p:spPr>
          <a:xfrm>
            <a:off x="6130692" y="2264802"/>
            <a:ext cx="2863633" cy="40051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/>
              <a:t>4</a:t>
            </a:r>
            <a:r>
              <a:rPr lang="ko-KR" altLang="en-US" sz="3200" b="1" dirty="0"/>
              <a:t>절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지증왕 </a:t>
            </a:r>
            <a:r>
              <a:rPr lang="en-US" altLang="ko-KR" sz="2000" dirty="0"/>
              <a:t>13</a:t>
            </a:r>
            <a:r>
              <a:rPr lang="ko-KR" altLang="en-US" sz="2000" dirty="0"/>
              <a:t>년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섬나라 우산국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세종실록지리지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강원도 울지현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하와이는 미국 땅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대마도는 조선 땅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독도는 우리 땅</a:t>
            </a:r>
            <a:r>
              <a:rPr lang="en-US" altLang="ko-KR" sz="2000" dirty="0"/>
              <a:t>(</a:t>
            </a:r>
            <a:r>
              <a:rPr lang="ko-KR" altLang="en-US" sz="2000" dirty="0"/>
              <a:t>우리 땅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476A9A-EFEB-43CC-B45E-194FCFADB89F}"/>
              </a:ext>
            </a:extLst>
          </p:cNvPr>
          <p:cNvSpPr txBox="1"/>
          <p:nvPr/>
        </p:nvSpPr>
        <p:spPr>
          <a:xfrm>
            <a:off x="9064207" y="2264801"/>
            <a:ext cx="2863633" cy="40051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dirty="0"/>
              <a:t>5</a:t>
            </a:r>
            <a:r>
              <a:rPr lang="ko-KR" altLang="en-US" sz="3200" b="1" dirty="0"/>
              <a:t>절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러일전쟁 직후에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임자 없는 섬이라고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억지로 우기면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정말 곤란해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신라장군 이사부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지하에서 웃는다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독도는 우리 땅</a:t>
            </a:r>
            <a:r>
              <a:rPr lang="en-US" altLang="ko-KR" sz="2000" dirty="0"/>
              <a:t>(</a:t>
            </a:r>
            <a:r>
              <a:rPr lang="ko-KR" altLang="en-US" sz="2000" dirty="0"/>
              <a:t>우리 땅</a:t>
            </a:r>
            <a:r>
              <a:rPr lang="en-US" altLang="ko-KR" sz="2000" dirty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9369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363398" y="319195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782070"/>
            <a:ext cx="8436414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21-22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여행 계획을 세우는 활동이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배우는 여행</a:t>
            </a:r>
            <a:r>
              <a:rPr lang="en-US" altLang="ko-KR" sz="3000" b="1" dirty="0">
                <a:latin typeface="+mn-ea"/>
              </a:rPr>
              <a:t>, </a:t>
            </a:r>
            <a:r>
              <a:rPr lang="ko-KR" altLang="en-US" sz="3000" b="1" dirty="0">
                <a:latin typeface="+mn-ea"/>
              </a:rPr>
              <a:t>쉬는 여행</a:t>
            </a:r>
            <a:r>
              <a:rPr lang="en-US" altLang="ko-KR" sz="3000" b="1" dirty="0">
                <a:latin typeface="+mn-ea"/>
              </a:rPr>
              <a:t>, </a:t>
            </a:r>
            <a:r>
              <a:rPr lang="ko-KR" altLang="en-US" sz="3000" b="1" dirty="0">
                <a:latin typeface="+mn-ea"/>
              </a:rPr>
              <a:t>즐기는 여행</a:t>
            </a:r>
            <a:r>
              <a:rPr lang="en-US" altLang="ko-KR" sz="3000" b="1" dirty="0">
                <a:latin typeface="+mn-ea"/>
              </a:rPr>
              <a:t>, </a:t>
            </a:r>
            <a:r>
              <a:rPr lang="ko-KR" altLang="en-US" sz="3000" b="1" dirty="0">
                <a:latin typeface="+mn-ea"/>
              </a:rPr>
              <a:t>먹는 여행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여러분은 어떤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테마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(Theme)</a:t>
            </a:r>
            <a:r>
              <a:rPr lang="ko-KR" altLang="en-US" sz="3000" dirty="0">
                <a:latin typeface="+mn-ea"/>
              </a:rPr>
              <a:t>의 여행을 떠나고 싶어요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테마에 따라 여행지를 고르고 여행지에 대해 조사하세요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그런 다음 여행 기간과 여행지에서 할 일을 써서 여행 계획을 완성해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워크북에 쓰세요</a:t>
            </a:r>
            <a:r>
              <a:rPr lang="en-US" altLang="ko-KR" sz="3000" dirty="0">
                <a:latin typeface="+mn-ea"/>
              </a:rPr>
              <a:t>!</a:t>
            </a:r>
            <a:r>
              <a:rPr lang="ko-KR" altLang="en-US" sz="3000" dirty="0">
                <a:latin typeface="+mn-ea"/>
              </a:rPr>
              <a:t> </a:t>
            </a:r>
            <a:r>
              <a:rPr lang="en-US" altLang="ko-KR" sz="3000" dirty="0">
                <a:latin typeface="+mn-ea"/>
              </a:rPr>
              <a:t>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3183010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5901223" y="727532"/>
            <a:ext cx="606552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지구본에서 한국이 있는 곳을 찾아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57052" y="4594062"/>
            <a:ext cx="1216237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한국은 세계에서 어디에 위치해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157052" y="5312230"/>
            <a:ext cx="1202013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한국 주변에는 어느 나라들과 바다가 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8653428" y="1639402"/>
            <a:ext cx="2950777" cy="41826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F1FA4E-2A5D-4341-95D1-34565ED6D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307"/>
          <a:stretch/>
        </p:blipFill>
        <p:spPr>
          <a:xfrm>
            <a:off x="-1" y="-50800"/>
            <a:ext cx="5620669" cy="436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</a:t>
            </a:r>
            <a:r>
              <a:rPr lang="en-US" altLang="ko-KR" sz="3200"/>
              <a:t>.COM</a:t>
            </a:r>
            <a:r>
              <a:rPr lang="ko-KR" altLang="en-US" sz="320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http://clipart-library.com/teacher-speaking-cliparts.html</a:t>
            </a:r>
            <a:endParaRPr lang="en-US" sz="2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://www.vecteezy.com/vector-art/462266-world-landmarks-set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https://www.pinterest.co.kr/pin/341851427957502087/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https://www.cleanpng.com/free/weekly-memo-cliparts.html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https://www.ko.Wikipedia.org/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https://kiss7.tistory.com/668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https://www.youtube.com/watch?v=muB4_LNZ2Rk&amp;t=12s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https://www.youtube.com/watch?v=uUbolRahD-0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4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과에서는 한국을 포함해서 여러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국가들의 위치와 특징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을 자세히 설명하는 것을 공부해 봅시다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765721" y="2002093"/>
            <a:ext cx="4984840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내가 사는 곳의 위치를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국가의 위치적 특징을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2475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441437" y="1992218"/>
            <a:ext cx="4984841" cy="3880834"/>
            <a:chOff x="1380617" y="2296733"/>
            <a:chExt cx="4498575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380617" y="3099087"/>
              <a:ext cx="4498575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세계의 위치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5</a:t>
              </a:r>
              <a:r>
                <a:rPr lang="ko-KR" altLang="en-US" sz="3200" dirty="0"/>
                <a:t>대양 </a:t>
              </a:r>
              <a:r>
                <a:rPr lang="en-US" altLang="ko-KR" sz="3200" dirty="0"/>
                <a:t>6</a:t>
              </a:r>
              <a:r>
                <a:rPr lang="ko-KR" altLang="en-US" sz="3200" dirty="0" err="1"/>
                <a:t>대주</a:t>
              </a:r>
              <a:r>
                <a:rPr lang="en-US" altLang="ko-KR" sz="3200" dirty="0"/>
                <a:t>,   </a:t>
              </a:r>
            </a:p>
            <a:p>
              <a:r>
                <a:rPr lang="en-US" altLang="ko-KR" sz="3200" dirty="0"/>
                <a:t>            </a:t>
              </a:r>
              <a:r>
                <a:rPr lang="ko-KR" altLang="en-US" sz="3200" dirty="0"/>
                <a:t>방위와 위치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므로</a:t>
              </a:r>
              <a:endParaRPr lang="en-US" altLang="ko-KR" sz="3200" dirty="0"/>
            </a:p>
            <a:p>
              <a:r>
                <a:rPr lang="en-US" altLang="ko-KR" sz="3200" dirty="0"/>
                <a:t>            2.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로 볼 때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독도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2283303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바다와 대륙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CD4E4-EFB5-465A-A9A7-461FA6C5DF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50" t="20889" r="35083" b="14519"/>
          <a:stretch/>
        </p:blipFill>
        <p:spPr>
          <a:xfrm>
            <a:off x="5079" y="773559"/>
            <a:ext cx="7468920" cy="54093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61DD73-EB51-468A-A95E-150AF58C3BC2}"/>
              </a:ext>
            </a:extLst>
          </p:cNvPr>
          <p:cNvSpPr txBox="1"/>
          <p:nvPr/>
        </p:nvSpPr>
        <p:spPr>
          <a:xfrm>
            <a:off x="7479079" y="1305341"/>
            <a:ext cx="471292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대양 </a:t>
            </a:r>
            <a:r>
              <a:rPr lang="en-US" altLang="ko-KR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대주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는 </a:t>
            </a:r>
            <a:r>
              <a:rPr 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개의 큰 바다와 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6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개의 큰 땅을 말해요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최근에는 </a:t>
            </a:r>
            <a:r>
              <a:rPr lang="en-US" altLang="ko-KR" sz="3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3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대양 </a:t>
            </a:r>
            <a:r>
              <a:rPr lang="en-US" altLang="ko-KR" sz="3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7</a:t>
            </a:r>
            <a:r>
              <a:rPr lang="ko-KR" altLang="en-US" sz="3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대주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라고도 해요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이때 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대양은 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태평양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인도양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대서양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가리키고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7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대주는 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남극 대륙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포함해서 말하는 것이랍니다</a:t>
            </a:r>
            <a:r>
              <a:rPr lang="en-US" altLang="ko-KR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3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3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549F1300-2347-4F1B-8743-D8B57A770B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D24DC6-8BDE-43B1-AD47-04AE586EC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52" b="70278" l="42292" r="73125">
                        <a14:foregroundMark x1="58177" y1="29352" x2="58542" y2="35556"/>
                        <a14:foregroundMark x1="57760" y1="18519" x2="57760" y2="18519"/>
                        <a14:foregroundMark x1="57760" y1="17500" x2="57760" y2="16852"/>
                        <a14:foregroundMark x1="60625" y1="38796" x2="62344" y2="37037"/>
                        <a14:foregroundMark x1="54948" y1="36574" x2="53594" y2="34352"/>
                        <a14:foregroundMark x1="50365" y1="41204" x2="51198" y2="42222"/>
                        <a14:foregroundMark x1="52969" y1="43241" x2="54010" y2="42407"/>
                        <a14:foregroundMark x1="43958" y1="43241" x2="43958" y2="43241"/>
                        <a14:foregroundMark x1="50260" y1="42778" x2="53385" y2="42500"/>
                        <a14:foregroundMark x1="42708" y1="43704" x2="42708" y2="43704"/>
                        <a14:foregroundMark x1="46719" y1="43241" x2="49688" y2="43426"/>
                        <a14:foregroundMark x1="52760" y1="33148" x2="54531" y2="37778"/>
                        <a14:foregroundMark x1="56615" y1="41204" x2="58958" y2="48611"/>
                        <a14:foregroundMark x1="58958" y1="48611" x2="59375" y2="45370"/>
                        <a14:foregroundMark x1="58958" y1="39815" x2="57708" y2="45370"/>
                        <a14:foregroundMark x1="58594" y1="38241" x2="56250" y2="44352"/>
                        <a14:foregroundMark x1="56250" y1="44352" x2="55781" y2="39815"/>
                        <a14:foregroundMark x1="61510" y1="45648" x2="64010" y2="44722"/>
                        <a14:foregroundMark x1="64375" y1="44444" x2="66510" y2="45000"/>
                        <a14:foregroundMark x1="71875" y1="43704" x2="71875" y2="43704"/>
                        <a14:foregroundMark x1="73177" y1="42963" x2="73177" y2="43241"/>
                        <a14:foregroundMark x1="56927" y1="50370" x2="57188" y2="53889"/>
                        <a14:foregroundMark x1="57969" y1="66944" x2="57969" y2="67593"/>
                        <a14:foregroundMark x1="57969" y1="70093" x2="57969" y2="70370"/>
                        <a14:foregroundMark x1="57292" y1="54815" x2="57292" y2="58056"/>
                        <a14:foregroundMark x1="54375" y1="47963" x2="53125" y2="51852"/>
                        <a14:foregroundMark x1="42292" y1="42685" x2="42448" y2="43426"/>
                        <a14:foregroundMark x1="59844" y1="48611" x2="60885" y2="50833"/>
                      </a14:backgroundRemoval>
                    </a14:imgEffect>
                  </a14:imgLayer>
                </a14:imgProps>
              </a:ext>
            </a:extLst>
          </a:blip>
          <a:srcRect l="41249" t="13489" r="25785" b="27287"/>
          <a:stretch/>
        </p:blipFill>
        <p:spPr>
          <a:xfrm>
            <a:off x="3623104" y="486853"/>
            <a:ext cx="4945793" cy="49981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D7E382-6AC8-430D-A739-A8DCEC47E46B}"/>
              </a:ext>
            </a:extLst>
          </p:cNvPr>
          <p:cNvSpPr txBox="1"/>
          <p:nvPr/>
        </p:nvSpPr>
        <p:spPr>
          <a:xfrm>
            <a:off x="254000" y="345440"/>
            <a:ext cx="5181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선생님이 가리키는 곳의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방위</a:t>
            </a:r>
            <a:r>
              <a:rPr lang="ko-KR" altLang="en-US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를 말해 보세요</a:t>
            </a:r>
            <a:r>
              <a:rPr lang="en-US" altLang="ko-KR" sz="3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3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173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위치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010094"/>
              </p:ext>
            </p:extLst>
          </p:nvPr>
        </p:nvGraphicFramePr>
        <p:xfrm>
          <a:off x="0" y="860075"/>
          <a:ext cx="12192000" cy="5251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340866150"/>
                    </a:ext>
                  </a:extLst>
                </a:gridCol>
              </a:tblGrid>
              <a:tr h="17504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적도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영토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위도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경도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750402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…</a:t>
                      </a:r>
                      <a:r>
                        <a:rPr lang="ko-KR" altLang="en-US" sz="4000" dirty="0"/>
                        <a:t>에 속하다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…</a:t>
                      </a:r>
                      <a:r>
                        <a:rPr lang="ko-KR" altLang="en-US" sz="4000" dirty="0"/>
                        <a:t>에 위치하다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4183986"/>
                  </a:ext>
                </a:extLst>
              </a:tr>
              <a:tr h="1750402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A</a:t>
                      </a:r>
                      <a:r>
                        <a:rPr lang="ko-KR" altLang="en-US" sz="4000" dirty="0"/>
                        <a:t>와 </a:t>
                      </a:r>
                      <a:r>
                        <a:rPr lang="en-US" altLang="ko-KR" sz="4000" dirty="0"/>
                        <a:t>B </a:t>
                      </a:r>
                      <a:r>
                        <a:rPr lang="ko-KR" altLang="en-US" sz="4000" dirty="0"/>
                        <a:t>사이에 있다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…</a:t>
                      </a:r>
                      <a:r>
                        <a:rPr lang="ko-KR" altLang="en-US" sz="4000" dirty="0"/>
                        <a:t>와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과 접하다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마주치다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7010943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47D7D040-BA0E-4946-AC39-99699644EC30}"/>
              </a:ext>
            </a:extLst>
          </p:cNvPr>
          <p:cNvSpPr/>
          <p:nvPr/>
        </p:nvSpPr>
        <p:spPr>
          <a:xfrm>
            <a:off x="439405" y="1362230"/>
            <a:ext cx="11363988" cy="4133540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bg1"/>
                </a:solidFill>
              </a:rPr>
              <a:t>미국은 북아메리카 대륙에 있으니까 </a:t>
            </a:r>
            <a:r>
              <a:rPr lang="en-US" altLang="ko-KR" sz="3600" b="1" dirty="0">
                <a:solidFill>
                  <a:srgbClr val="FFFF00"/>
                </a:solidFill>
              </a:rPr>
              <a:t>“</a:t>
            </a:r>
            <a:r>
              <a:rPr lang="ko-KR" altLang="en-US" sz="3600" b="1" dirty="0">
                <a:solidFill>
                  <a:srgbClr val="FFFF00"/>
                </a:solidFill>
              </a:rPr>
              <a:t>북아메리카 대륙에 속해 있다</a:t>
            </a:r>
            <a:r>
              <a:rPr lang="en-US" altLang="ko-KR" sz="3600" b="1" dirty="0">
                <a:solidFill>
                  <a:srgbClr val="FFFF00"/>
                </a:solidFill>
              </a:rPr>
              <a:t>”</a:t>
            </a:r>
            <a:r>
              <a:rPr lang="ko-KR" altLang="en-US" sz="3600" b="1" dirty="0">
                <a:solidFill>
                  <a:schemeClr val="bg1"/>
                </a:solidFill>
              </a:rPr>
              <a:t>고 말할 수 있어요</a:t>
            </a:r>
            <a:r>
              <a:rPr lang="en-US" altLang="ko-KR" sz="3600" b="1" dirty="0">
                <a:solidFill>
                  <a:schemeClr val="bg1"/>
                </a:solidFill>
              </a:rPr>
              <a:t>. </a:t>
            </a:r>
            <a:r>
              <a:rPr lang="ko-KR" altLang="en-US" sz="3600" b="1" dirty="0">
                <a:solidFill>
                  <a:schemeClr val="bg1"/>
                </a:solidFill>
              </a:rPr>
              <a:t>그럼 미국은 어디에 위치하나요</a:t>
            </a:r>
            <a:r>
              <a:rPr lang="en-US" altLang="ko-KR" sz="3600" b="1" dirty="0">
                <a:solidFill>
                  <a:schemeClr val="bg1"/>
                </a:solidFill>
              </a:rPr>
              <a:t>? </a:t>
            </a:r>
            <a:r>
              <a:rPr lang="ko-KR" altLang="en-US" sz="3600" b="1" dirty="0">
                <a:solidFill>
                  <a:schemeClr val="bg1"/>
                </a:solidFill>
              </a:rPr>
              <a:t>어느 나라</a:t>
            </a:r>
            <a:r>
              <a:rPr lang="en-US" altLang="ko-KR" sz="3600" b="1" dirty="0">
                <a:solidFill>
                  <a:schemeClr val="bg1"/>
                </a:solidFill>
              </a:rPr>
              <a:t>, </a:t>
            </a:r>
            <a:r>
              <a:rPr lang="ko-KR" altLang="en-US" sz="3600" b="1" dirty="0">
                <a:solidFill>
                  <a:schemeClr val="bg1"/>
                </a:solidFill>
              </a:rPr>
              <a:t>어느 바다와 접해 있나요</a:t>
            </a:r>
            <a:r>
              <a:rPr lang="en-US" altLang="ko-KR" sz="3600" b="1" dirty="0">
                <a:solidFill>
                  <a:schemeClr val="bg1"/>
                </a:solidFill>
              </a:rPr>
              <a:t>? </a:t>
            </a:r>
            <a:r>
              <a:rPr lang="ko-KR" altLang="en-US" sz="3600" b="1" dirty="0">
                <a:solidFill>
                  <a:schemeClr val="bg1"/>
                </a:solidFill>
              </a:rPr>
              <a:t>새 어휘를 써서 얘기해 보세요</a:t>
            </a:r>
            <a:r>
              <a:rPr lang="en-US" altLang="ko-KR" sz="3600" b="1" dirty="0">
                <a:solidFill>
                  <a:schemeClr val="bg1"/>
                </a:solidFill>
              </a:rPr>
              <a:t>.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EC1572-2FA6-4D8C-BA6D-0DDBCE9DAD7A}"/>
              </a:ext>
            </a:extLst>
          </p:cNvPr>
          <p:cNvSpPr/>
          <p:nvPr/>
        </p:nvSpPr>
        <p:spPr>
          <a:xfrm>
            <a:off x="8158480" y="5811520"/>
            <a:ext cx="3688080" cy="80191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500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254485-3D0B-4648-9F8B-989C11C2EBAF}"/>
              </a:ext>
            </a:extLst>
          </p:cNvPr>
          <p:cNvSpPr txBox="1"/>
          <p:nvPr/>
        </p:nvSpPr>
        <p:spPr>
          <a:xfrm>
            <a:off x="7293283" y="5953"/>
            <a:ext cx="488402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반도</a:t>
            </a:r>
            <a:r>
              <a:rPr lang="en-US" altLang="ko-KR" sz="3200" dirty="0"/>
              <a:t>: </a:t>
            </a:r>
            <a:r>
              <a:rPr lang="ko-KR" altLang="en-US" sz="3000" dirty="0"/>
              <a:t>삼면이 바다로 둘어싸이고 한 면은 육지에 이어진 땅</a:t>
            </a:r>
            <a:r>
              <a:rPr lang="en-US" altLang="ko-KR" sz="3000" dirty="0"/>
              <a:t>. </a:t>
            </a:r>
            <a:r>
              <a:rPr lang="ko-KR" altLang="en-US" sz="3000" dirty="0"/>
              <a:t>대륙에서 바다 쪽으로 좁다랗게 돌출한 육지를 말한다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48E182-CB98-47A3-B7E2-1190485CFE59}"/>
              </a:ext>
            </a:extLst>
          </p:cNvPr>
          <p:cNvSpPr txBox="1"/>
          <p:nvPr/>
        </p:nvSpPr>
        <p:spPr>
          <a:xfrm>
            <a:off x="7283122" y="2599973"/>
            <a:ext cx="489871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만</a:t>
            </a:r>
            <a:r>
              <a:rPr lang="en-US" altLang="ko-KR" sz="3200" dirty="0"/>
              <a:t>: </a:t>
            </a:r>
            <a:r>
              <a:rPr lang="ko-KR" altLang="en-US" sz="3000" dirty="0"/>
              <a:t>바다가 육지 속으로 파고들어 와 있는 곳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C1A254-2DDA-4C74-A571-1A8DDB5BC47D}"/>
              </a:ext>
            </a:extLst>
          </p:cNvPr>
          <p:cNvSpPr txBox="1"/>
          <p:nvPr/>
        </p:nvSpPr>
        <p:spPr>
          <a:xfrm>
            <a:off x="7307970" y="3827247"/>
            <a:ext cx="48840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해협</a:t>
            </a:r>
            <a:r>
              <a:rPr lang="en-US" altLang="ko-KR" sz="3200" dirty="0"/>
              <a:t>: </a:t>
            </a:r>
            <a:r>
              <a:rPr lang="ko-KR" altLang="en-US" sz="3000" dirty="0"/>
              <a:t>육지 사이에 끼어 있는 좁고 긴 바다</a:t>
            </a:r>
            <a:r>
              <a:rPr lang="en-US" altLang="ko-KR" sz="3000" dirty="0"/>
              <a:t>. </a:t>
            </a:r>
            <a:r>
              <a:rPr lang="ko-KR" altLang="en-US" sz="3000" dirty="0"/>
              <a:t>양쪽이 넓은 바다로 통한다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C40350-E54B-4040-BDBF-D3B21611C079}"/>
              </a:ext>
            </a:extLst>
          </p:cNvPr>
          <p:cNvSpPr txBox="1"/>
          <p:nvPr/>
        </p:nvSpPr>
        <p:spPr>
          <a:xfrm>
            <a:off x="-1" y="5441404"/>
            <a:ext cx="1219200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>
                <a:solidFill>
                  <a:srgbClr val="0070C0"/>
                </a:solidFill>
                <a:latin typeface="+mn-ea"/>
              </a:rPr>
              <a:t>지도에서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반도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만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해협을 찾아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EB3957-736B-497E-85A4-50CB895007DB}"/>
              </a:ext>
            </a:extLst>
          </p:cNvPr>
          <p:cNvGrpSpPr/>
          <p:nvPr/>
        </p:nvGrpSpPr>
        <p:grpSpPr>
          <a:xfrm>
            <a:off x="-1" y="0"/>
            <a:ext cx="7224525" cy="5543143"/>
            <a:chOff x="-1" y="0"/>
            <a:chExt cx="7224525" cy="5543143"/>
          </a:xfrm>
        </p:grpSpPr>
        <p:pic>
          <p:nvPicPr>
            <p:cNvPr id="15" name="Picture 14" descr="A picture containing text, map&#10;&#10;Description automatically generated">
              <a:extLst>
                <a:ext uri="{FF2B5EF4-FFF2-40B4-BE49-F238E27FC236}">
                  <a16:creationId xmlns:a16="http://schemas.microsoft.com/office/drawing/2014/main" id="{042C0DF9-D616-422B-8B3A-4F73793D6B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2" t="27935" r="3537"/>
            <a:stretch/>
          </p:blipFill>
          <p:spPr>
            <a:xfrm>
              <a:off x="-1" y="0"/>
              <a:ext cx="7224525" cy="53238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ED4514-AA4D-4CF8-BE2F-6CF5CF885B24}"/>
                </a:ext>
              </a:extLst>
            </p:cNvPr>
            <p:cNvSpPr txBox="1"/>
            <p:nvPr/>
          </p:nvSpPr>
          <p:spPr>
            <a:xfrm>
              <a:off x="-1" y="5296922"/>
              <a:ext cx="18602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©ko.wikipedia.org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1" y="89827"/>
            <a:ext cx="2052320" cy="1698333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280312" y="976057"/>
            <a:ext cx="7685128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알렉스가 세계 지도를 보면서 형에게 위도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경도에 대해 질문하고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여러분은 한국과 위도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경도가 같은 나라가 어디인지 알아요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3" y="4711068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한국과 위도가 비슷한 나라는 어디예요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2" y="5376311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경도가 비슷한 나라는 어떤 특징이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646521" y="484784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10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44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280312" y="3741143"/>
            <a:ext cx="1191168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위도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경도가 비슷하면 어떤 특징이 있는지 잘 들어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8" name="Picture 7" descr="A picture containing toy, doll, table, holding&#10;&#10;Description automatically generated">
            <a:extLst>
              <a:ext uri="{FF2B5EF4-FFF2-40B4-BE49-F238E27FC236}">
                <a16:creationId xmlns:a16="http://schemas.microsoft.com/office/drawing/2014/main" id="{4B3AB62B-F817-40F0-A938-BC77336CC5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57" b="98609" l="1630" r="92084">
                        <a14:foregroundMark x1="18044" y1="9739" x2="11874" y2="17565"/>
                        <a14:foregroundMark x1="11874" y1="17565" x2="14901" y2="31826"/>
                        <a14:foregroundMark x1="14901" y1="31826" x2="20605" y2="37043"/>
                        <a14:foregroundMark x1="20605" y1="37043" x2="27241" y2="39304"/>
                        <a14:foregroundMark x1="27241" y1="39304" x2="27707" y2="25913"/>
                        <a14:foregroundMark x1="27707" y1="25913" x2="22701" y2="20174"/>
                        <a14:foregroundMark x1="22701" y1="20174" x2="15600" y2="27304"/>
                        <a14:foregroundMark x1="15600" y1="27304" x2="20489" y2="36174"/>
                        <a14:foregroundMark x1="20489" y1="36174" x2="26542" y2="32000"/>
                        <a14:foregroundMark x1="26542" y1="32000" x2="23283" y2="23304"/>
                        <a14:foregroundMark x1="23283" y1="23304" x2="14319" y2="28000"/>
                        <a14:foregroundMark x1="14319" y1="28000" x2="11176" y2="37913"/>
                        <a14:foregroundMark x1="11176" y1="37913" x2="15832" y2="50087"/>
                        <a14:foregroundMark x1="15832" y1="50087" x2="26892" y2="45739"/>
                        <a14:foregroundMark x1="26892" y1="45739" x2="32712" y2="40174"/>
                        <a14:foregroundMark x1="32712" y1="40174" x2="33527" y2="29043"/>
                        <a14:foregroundMark x1="33527" y1="29043" x2="30151" y2="20174"/>
                        <a14:foregroundMark x1="30151" y1="20174" x2="23981" y2="17391"/>
                        <a14:foregroundMark x1="23981" y1="17391" x2="19325" y2="22087"/>
                        <a14:foregroundMark x1="23632" y1="4870" x2="12689" y2="15304"/>
                        <a14:foregroundMark x1="12689" y1="15304" x2="8149" y2="22609"/>
                        <a14:foregroundMark x1="8149" y1="22609" x2="8149" y2="29043"/>
                        <a14:foregroundMark x1="7101" y1="27826" x2="8265" y2="37391"/>
                        <a14:foregroundMark x1="8265" y1="37391" x2="11874" y2="45739"/>
                        <a14:foregroundMark x1="18277" y1="48696" x2="25146" y2="53565"/>
                        <a14:foregroundMark x1="25146" y1="53565" x2="31199" y2="52000"/>
                        <a14:foregroundMark x1="31199" y1="52000" x2="36088" y2="42783"/>
                        <a14:foregroundMark x1="36088" y1="42783" x2="37835" y2="33739"/>
                        <a14:foregroundMark x1="37835" y1="33739" x2="35856" y2="24696"/>
                        <a14:foregroundMark x1="35856" y1="24696" x2="34692" y2="22435"/>
                        <a14:foregroundMark x1="26193" y1="10087" x2="32596" y2="12348"/>
                        <a14:foregroundMark x1="32596" y1="12348" x2="36671" y2="20348"/>
                        <a14:foregroundMark x1="36671" y1="20348" x2="38766" y2="38087"/>
                        <a14:foregroundMark x1="38766" y1="38087" x2="37602" y2="43304"/>
                        <a14:foregroundMark x1="39930" y1="20696" x2="40861" y2="30957"/>
                        <a14:foregroundMark x1="40861" y1="30957" x2="39232" y2="40000"/>
                        <a14:foregroundMark x1="39232" y1="40000" x2="38533" y2="41565"/>
                        <a14:foregroundMark x1="39930" y1="44000" x2="36088" y2="50261"/>
                        <a14:foregroundMark x1="23050" y1="56696" x2="26310" y2="56000"/>
                        <a14:foregroundMark x1="16764" y1="40174" x2="20140" y2="44348"/>
                        <a14:foregroundMark x1="24214" y1="6957" x2="22934" y2="16870"/>
                        <a14:foregroundMark x1="22934" y1="16870" x2="25378" y2="26435"/>
                        <a14:foregroundMark x1="25378" y1="26435" x2="25495" y2="26609"/>
                        <a14:foregroundMark x1="32480" y1="45043" x2="28289" y2="45913"/>
                        <a14:foregroundMark x1="18743" y1="53565" x2="21653" y2="55130"/>
                        <a14:foregroundMark x1="28172" y1="6261" x2="29919" y2="8174"/>
                        <a14:foregroundMark x1="33411" y1="6783" x2="33411" y2="6783"/>
                        <a14:foregroundMark x1="41211" y1="19478" x2="41211" y2="19304"/>
                        <a14:foregroundMark x1="40047" y1="21391" x2="40047" y2="21391"/>
                        <a14:foregroundMark x1="39930" y1="20870" x2="39930" y2="20870"/>
                        <a14:foregroundMark x1="40512" y1="19304" x2="39581" y2="21391"/>
                        <a14:foregroundMark x1="14901" y1="3304" x2="15250" y2="5043"/>
                        <a14:foregroundMark x1="13271" y1="5217" x2="12922" y2="5913"/>
                        <a14:foregroundMark x1="11292" y1="7304" x2="11292" y2="7652"/>
                        <a14:foregroundMark x1="7916" y1="13565" x2="7800" y2="14783"/>
                        <a14:foregroundMark x1="6519" y1="17217" x2="6868" y2="19130"/>
                        <a14:foregroundMark x1="4657" y1="26609" x2="4657" y2="34957"/>
                        <a14:foregroundMark x1="11874" y1="46609" x2="13970" y2="53739"/>
                        <a14:foregroundMark x1="36438" y1="62261" x2="36438" y2="61391"/>
                        <a14:foregroundMark x1="7916" y1="83826" x2="14668" y2="83826"/>
                        <a14:foregroundMark x1="14668" y1="83826" x2="19325" y2="83130"/>
                        <a14:foregroundMark x1="5239" y1="86087" x2="9662" y2="80696"/>
                        <a14:foregroundMark x1="20489" y1="84348" x2="29569" y2="82783"/>
                        <a14:foregroundMark x1="2095" y1="85913" x2="5937" y2="86261"/>
                        <a14:foregroundMark x1="3143" y1="84870" x2="6170" y2="83826"/>
                        <a14:foregroundMark x1="1979" y1="85391" x2="3609" y2="85391"/>
                        <a14:foregroundMark x1="1979" y1="84000" x2="2794" y2="84522"/>
                        <a14:foregroundMark x1="6403" y1="82261" x2="9080" y2="80348"/>
                        <a14:foregroundMark x1="8033" y1="79826" x2="5471" y2="82435"/>
                        <a14:foregroundMark x1="9313" y1="78609" x2="11059" y2="80348"/>
                        <a14:foregroundMark x1="5704" y1="80348" x2="5704" y2="81043"/>
                        <a14:foregroundMark x1="7334" y1="79826" x2="5937" y2="80870"/>
                        <a14:foregroundMark x1="1630" y1="84174" x2="8731" y2="81391"/>
                        <a14:foregroundMark x1="8498" y1="77565" x2="3260" y2="82957"/>
                        <a14:foregroundMark x1="3260" y1="82957" x2="2794" y2="84348"/>
                        <a14:foregroundMark x1="13737" y1="78435" x2="19907" y2="80174"/>
                        <a14:foregroundMark x1="19907" y1="80174" x2="25960" y2="79130"/>
                        <a14:foregroundMark x1="25960" y1="79130" x2="27125" y2="70435"/>
                        <a14:foregroundMark x1="28289" y1="87304" x2="34459" y2="86261"/>
                        <a14:foregroundMark x1="34459" y1="86261" x2="38300" y2="88000"/>
                        <a14:foregroundMark x1="15716" y1="88870" x2="22235" y2="88348"/>
                        <a14:foregroundMark x1="22235" y1="88348" x2="35157" y2="90435"/>
                        <a14:foregroundMark x1="8149" y1="91478" x2="11059" y2="96870"/>
                        <a14:foregroundMark x1="6636" y1="92696" x2="5937" y2="96870"/>
                        <a14:foregroundMark x1="9779" y1="77043" x2="15367" y2="78609"/>
                        <a14:foregroundMark x1="14086" y1="76696" x2="18510" y2="78261"/>
                        <a14:foregroundMark x1="17928" y1="77217" x2="20955" y2="78783"/>
                        <a14:foregroundMark x1="8847" y1="77391" x2="9197" y2="76870"/>
                        <a14:foregroundMark x1="10594" y1="76870" x2="12224" y2="77217"/>
                        <a14:foregroundMark x1="14203" y1="76696" x2="16880" y2="78087"/>
                        <a14:foregroundMark x1="18976" y1="77391" x2="18976" y2="76870"/>
                        <a14:foregroundMark x1="40047" y1="84696" x2="38882" y2="87130"/>
                        <a14:foregroundMark x1="23865" y1="2957" x2="23865" y2="2957"/>
                        <a14:foregroundMark x1="58556" y1="56696" x2="60303" y2="67304"/>
                        <a14:foregroundMark x1="60303" y1="67304" x2="58324" y2="76348"/>
                        <a14:foregroundMark x1="58324" y1="76348" x2="57625" y2="77739"/>
                        <a14:foregroundMark x1="57392" y1="58261" x2="54715" y2="67826"/>
                        <a14:foregroundMark x1="54715" y1="67826" x2="55995" y2="78087"/>
                        <a14:foregroundMark x1="55995" y1="78087" x2="57159" y2="79826"/>
                        <a14:foregroundMark x1="61350" y1="64000" x2="57974" y2="76000"/>
                        <a14:foregroundMark x1="57974" y1="76000" x2="50990" y2="86087"/>
                        <a14:foregroundMark x1="50990" y1="86087" x2="49127" y2="87478"/>
                        <a14:foregroundMark x1="52619" y1="65391" x2="54948" y2="84000"/>
                        <a14:foregroundMark x1="54948" y1="84000" x2="52969" y2="98609"/>
                        <a14:foregroundMark x1="91851" y1="22261" x2="92084" y2="28870"/>
                        <a14:foregroundMark x1="73458" y1="58261" x2="73807" y2="60696"/>
                        <a14:foregroundMark x1="81490" y1="54087" x2="82189" y2="58957"/>
                        <a14:foregroundMark x1="86030" y1="78783" x2="88009" y2="93043"/>
                        <a14:foregroundMark x1="90454" y1="78087" x2="88126" y2="89391"/>
                        <a14:foregroundMark x1="65425" y1="87478" x2="62165" y2="90087"/>
                        <a14:foregroundMark x1="32480" y1="78957" x2="38766" y2="76870"/>
                        <a14:foregroundMark x1="38766" y1="76870" x2="42841" y2="77043"/>
                        <a14:foregroundMark x1="30966" y1="77391" x2="34459" y2="77217"/>
                        <a14:foregroundMark x1="21653" y1="75130" x2="20722" y2="77043"/>
                        <a14:foregroundMark x1="13038" y1="77565" x2="13737" y2="78957"/>
                        <a14:foregroundMark x1="10361" y1="76348" x2="15017" y2="78609"/>
                        <a14:foregroundMark x1="13388" y1="77217" x2="16065" y2="77565"/>
                        <a14:foregroundMark x1="16182" y1="76000" x2="20838" y2="76000"/>
                        <a14:foregroundMark x1="15600" y1="75826" x2="11758" y2="78087"/>
                        <a14:foregroundMark x1="15949" y1="76522" x2="10477" y2="76696"/>
                        <a14:foregroundMark x1="15017" y1="76348" x2="10361" y2="76696"/>
                        <a14:foregroundMark x1="15017" y1="76000" x2="10943" y2="76348"/>
                        <a14:foregroundMark x1="17462" y1="77217" x2="11059" y2="75826"/>
                        <a14:foregroundMark x1="11059" y1="75826" x2="8964" y2="77391"/>
                        <a14:foregroundMark x1="11641" y1="74783" x2="16880" y2="76870"/>
                        <a14:foregroundMark x1="13388" y1="75130" x2="19558" y2="76348"/>
                        <a14:foregroundMark x1="19558" y1="76348" x2="19558" y2="76696"/>
                        <a14:foregroundMark x1="16531" y1="76000" x2="20955" y2="75826"/>
                        <a14:foregroundMark x1="15367" y1="75304" x2="18626" y2="76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748" y="597931"/>
            <a:ext cx="4379002" cy="2931230"/>
          </a:xfrm>
          <a:prstGeom prst="rect">
            <a:avLst/>
          </a:prstGeom>
        </p:spPr>
      </p:pic>
      <p:pic>
        <p:nvPicPr>
          <p:cNvPr id="9" name="010">
            <a:hlinkClick r:id="" action="ppaction://media"/>
            <a:extLst>
              <a:ext uri="{FF2B5EF4-FFF2-40B4-BE49-F238E27FC236}">
                <a16:creationId xmlns:a16="http://schemas.microsoft.com/office/drawing/2014/main" id="{6AB9C25A-F21C-4F0D-AB19-3054DE62AB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08955" y="4849304"/>
            <a:ext cx="941176" cy="94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92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6628</TotalTime>
  <Words>1772</Words>
  <Application>Microsoft Office PowerPoint</Application>
  <PresentationFormat>Widescreen</PresentationFormat>
  <Paragraphs>291</Paragraphs>
  <Slides>31</Slides>
  <Notes>23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470</cp:revision>
  <dcterms:created xsi:type="dcterms:W3CDTF">2020-04-18T22:55:50Z</dcterms:created>
  <dcterms:modified xsi:type="dcterms:W3CDTF">2020-06-08T03:24:26Z</dcterms:modified>
</cp:coreProperties>
</file>